
<file path=[Content_Types].xml><?xml version="1.0" encoding="utf-8"?>
<Types xmlns="http://schemas.openxmlformats.org/package/2006/content-types">
  <Default Extension="xml" ContentType="application/xml"/>
  <Default Extension="doc" ContentType="application/msword"/>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866" r:id="rId1"/>
  </p:sldMasterIdLst>
  <p:notesMasterIdLst>
    <p:notesMasterId r:id="rId48"/>
  </p:notesMasterIdLst>
  <p:handoutMasterIdLst>
    <p:handoutMasterId r:id="rId49"/>
  </p:handoutMasterIdLst>
  <p:sldIdLst>
    <p:sldId id="283" r:id="rId2"/>
    <p:sldId id="257" r:id="rId3"/>
    <p:sldId id="258" r:id="rId4"/>
    <p:sldId id="259" r:id="rId5"/>
    <p:sldId id="260" r:id="rId6"/>
    <p:sldId id="294" r:id="rId7"/>
    <p:sldId id="265" r:id="rId8"/>
    <p:sldId id="297" r:id="rId9"/>
    <p:sldId id="261" r:id="rId10"/>
    <p:sldId id="295" r:id="rId11"/>
    <p:sldId id="298" r:id="rId12"/>
    <p:sldId id="262" r:id="rId13"/>
    <p:sldId id="328" r:id="rId14"/>
    <p:sldId id="299" r:id="rId15"/>
    <p:sldId id="302" r:id="rId16"/>
    <p:sldId id="300" r:id="rId17"/>
    <p:sldId id="303" r:id="rId18"/>
    <p:sldId id="329" r:id="rId19"/>
    <p:sldId id="316" r:id="rId20"/>
    <p:sldId id="306" r:id="rId21"/>
    <p:sldId id="286" r:id="rId22"/>
    <p:sldId id="307" r:id="rId23"/>
    <p:sldId id="312" r:id="rId24"/>
    <p:sldId id="318" r:id="rId25"/>
    <p:sldId id="308" r:id="rId26"/>
    <p:sldId id="315" r:id="rId27"/>
    <p:sldId id="270" r:id="rId28"/>
    <p:sldId id="282" r:id="rId29"/>
    <p:sldId id="281" r:id="rId30"/>
    <p:sldId id="287" r:id="rId31"/>
    <p:sldId id="311" r:id="rId32"/>
    <p:sldId id="330" r:id="rId33"/>
    <p:sldId id="319" r:id="rId34"/>
    <p:sldId id="320" r:id="rId35"/>
    <p:sldId id="274" r:id="rId36"/>
    <p:sldId id="321" r:id="rId37"/>
    <p:sldId id="275" r:id="rId38"/>
    <p:sldId id="289" r:id="rId39"/>
    <p:sldId id="276" r:id="rId40"/>
    <p:sldId id="323" r:id="rId41"/>
    <p:sldId id="324" r:id="rId42"/>
    <p:sldId id="325" r:id="rId43"/>
    <p:sldId id="326" r:id="rId44"/>
    <p:sldId id="327" r:id="rId45"/>
    <p:sldId id="296" r:id="rId46"/>
    <p:sldId id="30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 Qian" initials="QQ"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1A0D7"/>
    <a:srgbClr val="42A0D8"/>
    <a:srgbClr val="4384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7"/>
    <p:restoredTop sz="74264"/>
  </p:normalViewPr>
  <p:slideViewPr>
    <p:cSldViewPr snapToGrid="0" snapToObjects="1">
      <p:cViewPr varScale="1">
        <p:scale>
          <a:sx n="100" d="100"/>
          <a:sy n="100" d="100"/>
        </p:scale>
        <p:origin x="816" y="16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1" d="100"/>
          <a:sy n="91" d="100"/>
        </p:scale>
        <p:origin x="176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57499-07CF-A140-94BF-9F8DBD9734DB}" type="doc">
      <dgm:prSet loTypeId="urn:microsoft.com/office/officeart/2005/8/layout/process5" loCatId="" qsTypeId="urn:microsoft.com/office/officeart/2005/8/quickstyle/simple4" qsCatId="simple" csTypeId="urn:microsoft.com/office/officeart/2005/8/colors/colorful2" csCatId="colorful" phldr="1"/>
      <dgm:spPr/>
      <dgm:t>
        <a:bodyPr/>
        <a:lstStyle/>
        <a:p>
          <a:endParaRPr lang="en-US"/>
        </a:p>
      </dgm:t>
    </dgm:pt>
    <dgm:pt modelId="{61A56F55-706C-8441-9B10-52DA08FC8BC4}">
      <dgm:prSet phldrT="[Text]"/>
      <dgm:spPr/>
      <dgm:t>
        <a:bodyPr/>
        <a:lstStyle/>
        <a:p>
          <a:r>
            <a:rPr lang="en-US" dirty="0" smtClean="0"/>
            <a:t>Compute a clique quickly, and initialize </a:t>
          </a:r>
          <a:r>
            <a:rPr lang="en-US" i="1" dirty="0" err="1" smtClean="0"/>
            <a:t>global_max_weight</a:t>
          </a:r>
          <a:endParaRPr lang="en-US" dirty="0"/>
        </a:p>
      </dgm:t>
    </dgm:pt>
    <dgm:pt modelId="{2B2EDE70-8A7F-4746-9605-9FF021D71775}" type="parTrans" cxnId="{A1F130C5-232C-2F48-A88A-3F44A7093CE7}">
      <dgm:prSet/>
      <dgm:spPr/>
      <dgm:t>
        <a:bodyPr/>
        <a:lstStyle/>
        <a:p>
          <a:endParaRPr lang="en-US"/>
        </a:p>
      </dgm:t>
    </dgm:pt>
    <dgm:pt modelId="{05EDF942-10BC-BC4D-97A0-574E35E2AD43}" type="sibTrans" cxnId="{A1F130C5-232C-2F48-A88A-3F44A7093CE7}">
      <dgm:prSet/>
      <dgm:spPr/>
      <dgm:t>
        <a:bodyPr/>
        <a:lstStyle/>
        <a:p>
          <a:endParaRPr lang="en-US"/>
        </a:p>
      </dgm:t>
    </dgm:pt>
    <dgm:pt modelId="{A36C17A6-A9F1-A840-9A9D-1C507EEA2D75}">
      <dgm:prSet/>
      <dgm:spPr/>
      <dgm:t>
        <a:bodyPr/>
        <a:lstStyle/>
        <a:p>
          <a:r>
            <a:rPr lang="en-US" dirty="0" smtClean="0"/>
            <a:t>Choose the best candidate solution as final solution </a:t>
          </a:r>
          <a:endParaRPr lang="en-US" dirty="0"/>
        </a:p>
      </dgm:t>
    </dgm:pt>
    <dgm:pt modelId="{4BFD8F16-4341-0F48-8A4A-D1A6E0C35B85}" type="parTrans" cxnId="{26532976-3EBC-D84B-8CA7-62121FF0D8D4}">
      <dgm:prSet/>
      <dgm:spPr/>
      <dgm:t>
        <a:bodyPr/>
        <a:lstStyle/>
        <a:p>
          <a:endParaRPr lang="en-US"/>
        </a:p>
      </dgm:t>
    </dgm:pt>
    <dgm:pt modelId="{FE177D2F-99A4-8144-A20A-D8E5000D6871}" type="sibTrans" cxnId="{26532976-3EBC-D84B-8CA7-62121FF0D8D4}">
      <dgm:prSet/>
      <dgm:spPr/>
      <dgm:t>
        <a:bodyPr/>
        <a:lstStyle/>
        <a:p>
          <a:endParaRPr lang="en-US"/>
        </a:p>
      </dgm:t>
    </dgm:pt>
    <dgm:pt modelId="{6052A61B-D87B-1F4F-808F-3F716702A405}">
      <dgm:prSet phldrT="[Text]"/>
      <dgm:spPr/>
      <dgm:t>
        <a:bodyPr/>
        <a:lstStyle/>
        <a:p>
          <a:pPr>
            <a:lnSpc>
              <a:spcPct val="100000"/>
            </a:lnSpc>
          </a:pPr>
          <a:r>
            <a:rPr lang="en-US" b="1" dirty="0" smtClean="0"/>
            <a:t>Partition</a:t>
          </a:r>
          <a:r>
            <a:rPr lang="en-US" dirty="0" smtClean="0"/>
            <a:t> the whole graph into sub-problems</a:t>
          </a:r>
          <a:endParaRPr lang="en-US" dirty="0"/>
        </a:p>
      </dgm:t>
    </dgm:pt>
    <dgm:pt modelId="{E60AA3A2-6241-FE4C-9408-E148CDC2A092}" type="parTrans" cxnId="{8347E4C0-70DF-F54E-BB95-17B543102195}">
      <dgm:prSet/>
      <dgm:spPr/>
      <dgm:t>
        <a:bodyPr/>
        <a:lstStyle/>
        <a:p>
          <a:endParaRPr lang="en-US"/>
        </a:p>
      </dgm:t>
    </dgm:pt>
    <dgm:pt modelId="{8137428A-0065-1D4F-B5DF-11D33C23B8DD}" type="sibTrans" cxnId="{8347E4C0-70DF-F54E-BB95-17B543102195}">
      <dgm:prSet/>
      <dgm:spPr/>
      <dgm:t>
        <a:bodyPr/>
        <a:lstStyle/>
        <a:p>
          <a:endParaRPr lang="en-US"/>
        </a:p>
      </dgm:t>
    </dgm:pt>
    <dgm:pt modelId="{224AB261-9354-0947-AE8B-44033EEFC941}">
      <dgm:prSet phldrT="[Text]"/>
      <dgm:spPr/>
      <dgm:t>
        <a:bodyPr/>
        <a:lstStyle/>
        <a:p>
          <a:r>
            <a:rPr lang="en-US" b="1" dirty="0" smtClean="0"/>
            <a:t>Solve</a:t>
          </a:r>
          <a:r>
            <a:rPr lang="en-US" dirty="0" smtClean="0"/>
            <a:t> sub-problems to get candidate solutions, and </a:t>
          </a:r>
          <a:r>
            <a:rPr lang="en-US" b="1" dirty="0" smtClean="0"/>
            <a:t>update</a:t>
          </a:r>
          <a:r>
            <a:rPr lang="en-US" dirty="0" smtClean="0"/>
            <a:t> </a:t>
          </a:r>
          <a:r>
            <a:rPr lang="en-US" i="1" dirty="0" err="1" smtClean="0"/>
            <a:t>global_max_weight</a:t>
          </a:r>
          <a:endParaRPr lang="en-US" dirty="0"/>
        </a:p>
      </dgm:t>
    </dgm:pt>
    <dgm:pt modelId="{E93ADE36-F143-1C4A-BC6C-F1351455E95A}" type="parTrans" cxnId="{9094CF86-C64D-C843-A36F-2679864839C8}">
      <dgm:prSet/>
      <dgm:spPr/>
      <dgm:t>
        <a:bodyPr/>
        <a:lstStyle/>
        <a:p>
          <a:endParaRPr lang="en-US"/>
        </a:p>
      </dgm:t>
    </dgm:pt>
    <dgm:pt modelId="{2FEAA2CE-C552-6C4C-B374-D7BC4D73927B}" type="sibTrans" cxnId="{9094CF86-C64D-C843-A36F-2679864839C8}">
      <dgm:prSet/>
      <dgm:spPr/>
      <dgm:t>
        <a:bodyPr/>
        <a:lstStyle/>
        <a:p>
          <a:endParaRPr lang="en-US"/>
        </a:p>
      </dgm:t>
    </dgm:pt>
    <dgm:pt modelId="{08F162BA-F6F5-D848-8C30-C775D005F06C}" type="pres">
      <dgm:prSet presAssocID="{87C57499-07CF-A140-94BF-9F8DBD9734DB}" presName="diagram" presStyleCnt="0">
        <dgm:presLayoutVars>
          <dgm:dir/>
          <dgm:resizeHandles val="exact"/>
        </dgm:presLayoutVars>
      </dgm:prSet>
      <dgm:spPr/>
      <dgm:t>
        <a:bodyPr/>
        <a:lstStyle/>
        <a:p>
          <a:endParaRPr lang="en-US"/>
        </a:p>
      </dgm:t>
    </dgm:pt>
    <dgm:pt modelId="{DF9BE0D4-38D5-F845-81F9-30FC930139B4}" type="pres">
      <dgm:prSet presAssocID="{61A56F55-706C-8441-9B10-52DA08FC8BC4}" presName="node" presStyleLbl="node1" presStyleIdx="0" presStyleCnt="4">
        <dgm:presLayoutVars>
          <dgm:bulletEnabled val="1"/>
        </dgm:presLayoutVars>
      </dgm:prSet>
      <dgm:spPr/>
      <dgm:t>
        <a:bodyPr/>
        <a:lstStyle/>
        <a:p>
          <a:endParaRPr lang="en-US"/>
        </a:p>
      </dgm:t>
    </dgm:pt>
    <dgm:pt modelId="{5F97F5D6-99CF-7B48-8CDD-0DF07980059F}" type="pres">
      <dgm:prSet presAssocID="{05EDF942-10BC-BC4D-97A0-574E35E2AD43}" presName="sibTrans" presStyleLbl="sibTrans2D1" presStyleIdx="0" presStyleCnt="3"/>
      <dgm:spPr/>
      <dgm:t>
        <a:bodyPr/>
        <a:lstStyle/>
        <a:p>
          <a:endParaRPr lang="en-US"/>
        </a:p>
      </dgm:t>
    </dgm:pt>
    <dgm:pt modelId="{242E5567-31B9-3244-893E-480D91D5046F}" type="pres">
      <dgm:prSet presAssocID="{05EDF942-10BC-BC4D-97A0-574E35E2AD43}" presName="connectorText" presStyleLbl="sibTrans2D1" presStyleIdx="0" presStyleCnt="3"/>
      <dgm:spPr/>
      <dgm:t>
        <a:bodyPr/>
        <a:lstStyle/>
        <a:p>
          <a:endParaRPr lang="en-US"/>
        </a:p>
      </dgm:t>
    </dgm:pt>
    <dgm:pt modelId="{C1029D90-931C-F44D-ABC3-099FF045152B}" type="pres">
      <dgm:prSet presAssocID="{6052A61B-D87B-1F4F-808F-3F716702A405}" presName="node" presStyleLbl="node1" presStyleIdx="1" presStyleCnt="4">
        <dgm:presLayoutVars>
          <dgm:bulletEnabled val="1"/>
        </dgm:presLayoutVars>
      </dgm:prSet>
      <dgm:spPr/>
      <dgm:t>
        <a:bodyPr/>
        <a:lstStyle/>
        <a:p>
          <a:endParaRPr lang="en-US"/>
        </a:p>
      </dgm:t>
    </dgm:pt>
    <dgm:pt modelId="{69E910D1-74A3-9643-A46C-71D5827BBB05}" type="pres">
      <dgm:prSet presAssocID="{8137428A-0065-1D4F-B5DF-11D33C23B8DD}" presName="sibTrans" presStyleLbl="sibTrans2D1" presStyleIdx="1" presStyleCnt="3"/>
      <dgm:spPr/>
      <dgm:t>
        <a:bodyPr/>
        <a:lstStyle/>
        <a:p>
          <a:endParaRPr lang="en-US"/>
        </a:p>
      </dgm:t>
    </dgm:pt>
    <dgm:pt modelId="{F52F9FB2-9E7B-4A4F-A156-D9C3C7F878CA}" type="pres">
      <dgm:prSet presAssocID="{8137428A-0065-1D4F-B5DF-11D33C23B8DD}" presName="connectorText" presStyleLbl="sibTrans2D1" presStyleIdx="1" presStyleCnt="3"/>
      <dgm:spPr/>
      <dgm:t>
        <a:bodyPr/>
        <a:lstStyle/>
        <a:p>
          <a:endParaRPr lang="en-US"/>
        </a:p>
      </dgm:t>
    </dgm:pt>
    <dgm:pt modelId="{7DD8EA9F-B468-0B4E-BDF7-5F1BF1338DED}" type="pres">
      <dgm:prSet presAssocID="{224AB261-9354-0947-AE8B-44033EEFC941}" presName="node" presStyleLbl="node1" presStyleIdx="2" presStyleCnt="4">
        <dgm:presLayoutVars>
          <dgm:bulletEnabled val="1"/>
        </dgm:presLayoutVars>
      </dgm:prSet>
      <dgm:spPr/>
      <dgm:t>
        <a:bodyPr/>
        <a:lstStyle/>
        <a:p>
          <a:endParaRPr lang="en-US"/>
        </a:p>
      </dgm:t>
    </dgm:pt>
    <dgm:pt modelId="{372B1855-15E4-DC4B-A25D-0A636D676A1E}" type="pres">
      <dgm:prSet presAssocID="{2FEAA2CE-C552-6C4C-B374-D7BC4D73927B}" presName="sibTrans" presStyleLbl="sibTrans2D1" presStyleIdx="2" presStyleCnt="3"/>
      <dgm:spPr/>
      <dgm:t>
        <a:bodyPr/>
        <a:lstStyle/>
        <a:p>
          <a:endParaRPr lang="en-US"/>
        </a:p>
      </dgm:t>
    </dgm:pt>
    <dgm:pt modelId="{97947CF5-5D5E-7340-A52D-79C8D6CC185B}" type="pres">
      <dgm:prSet presAssocID="{2FEAA2CE-C552-6C4C-B374-D7BC4D73927B}" presName="connectorText" presStyleLbl="sibTrans2D1" presStyleIdx="2" presStyleCnt="3"/>
      <dgm:spPr/>
      <dgm:t>
        <a:bodyPr/>
        <a:lstStyle/>
        <a:p>
          <a:endParaRPr lang="en-US"/>
        </a:p>
      </dgm:t>
    </dgm:pt>
    <dgm:pt modelId="{DAE032F2-201C-0844-BC25-D7261AFD2228}" type="pres">
      <dgm:prSet presAssocID="{A36C17A6-A9F1-A840-9A9D-1C507EEA2D75}" presName="node" presStyleLbl="node1" presStyleIdx="3" presStyleCnt="4">
        <dgm:presLayoutVars>
          <dgm:bulletEnabled val="1"/>
        </dgm:presLayoutVars>
      </dgm:prSet>
      <dgm:spPr/>
      <dgm:t>
        <a:bodyPr/>
        <a:lstStyle/>
        <a:p>
          <a:endParaRPr lang="en-US"/>
        </a:p>
      </dgm:t>
    </dgm:pt>
  </dgm:ptLst>
  <dgm:cxnLst>
    <dgm:cxn modelId="{53ED6B3B-9277-B049-B60F-BD61B1848150}" type="presOf" srcId="{8137428A-0065-1D4F-B5DF-11D33C23B8DD}" destId="{F52F9FB2-9E7B-4A4F-A156-D9C3C7F878CA}" srcOrd="1" destOrd="0" presId="urn:microsoft.com/office/officeart/2005/8/layout/process5"/>
    <dgm:cxn modelId="{738EFBA9-0215-AD4A-BF13-DA2A71B53903}" type="presOf" srcId="{224AB261-9354-0947-AE8B-44033EEFC941}" destId="{7DD8EA9F-B468-0B4E-BDF7-5F1BF1338DED}" srcOrd="0" destOrd="0" presId="urn:microsoft.com/office/officeart/2005/8/layout/process5"/>
    <dgm:cxn modelId="{8347E4C0-70DF-F54E-BB95-17B543102195}" srcId="{87C57499-07CF-A140-94BF-9F8DBD9734DB}" destId="{6052A61B-D87B-1F4F-808F-3F716702A405}" srcOrd="1" destOrd="0" parTransId="{E60AA3A2-6241-FE4C-9408-E148CDC2A092}" sibTransId="{8137428A-0065-1D4F-B5DF-11D33C23B8DD}"/>
    <dgm:cxn modelId="{89038D81-83E8-9F4E-A3C5-2A166F61D050}" type="presOf" srcId="{2FEAA2CE-C552-6C4C-B374-D7BC4D73927B}" destId="{97947CF5-5D5E-7340-A52D-79C8D6CC185B}" srcOrd="1" destOrd="0" presId="urn:microsoft.com/office/officeart/2005/8/layout/process5"/>
    <dgm:cxn modelId="{69238C8A-9035-9648-BB73-55B98D4EA83F}" type="presOf" srcId="{6052A61B-D87B-1F4F-808F-3F716702A405}" destId="{C1029D90-931C-F44D-ABC3-099FF045152B}" srcOrd="0" destOrd="0" presId="urn:microsoft.com/office/officeart/2005/8/layout/process5"/>
    <dgm:cxn modelId="{9094CF86-C64D-C843-A36F-2679864839C8}" srcId="{87C57499-07CF-A140-94BF-9F8DBD9734DB}" destId="{224AB261-9354-0947-AE8B-44033EEFC941}" srcOrd="2" destOrd="0" parTransId="{E93ADE36-F143-1C4A-BC6C-F1351455E95A}" sibTransId="{2FEAA2CE-C552-6C4C-B374-D7BC4D73927B}"/>
    <dgm:cxn modelId="{26532976-3EBC-D84B-8CA7-62121FF0D8D4}" srcId="{87C57499-07CF-A140-94BF-9F8DBD9734DB}" destId="{A36C17A6-A9F1-A840-9A9D-1C507EEA2D75}" srcOrd="3" destOrd="0" parTransId="{4BFD8F16-4341-0F48-8A4A-D1A6E0C35B85}" sibTransId="{FE177D2F-99A4-8144-A20A-D8E5000D6871}"/>
    <dgm:cxn modelId="{2BF0D7DF-C61B-D145-BE7B-24AC6A1B4340}" type="presOf" srcId="{A36C17A6-A9F1-A840-9A9D-1C507EEA2D75}" destId="{DAE032F2-201C-0844-BC25-D7261AFD2228}" srcOrd="0" destOrd="0" presId="urn:microsoft.com/office/officeart/2005/8/layout/process5"/>
    <dgm:cxn modelId="{5B6B98F1-6090-B142-A648-B91B699C287C}" type="presOf" srcId="{05EDF942-10BC-BC4D-97A0-574E35E2AD43}" destId="{242E5567-31B9-3244-893E-480D91D5046F}" srcOrd="1" destOrd="0" presId="urn:microsoft.com/office/officeart/2005/8/layout/process5"/>
    <dgm:cxn modelId="{A13C1279-0F26-4E44-95D2-D44DF022571C}" type="presOf" srcId="{2FEAA2CE-C552-6C4C-B374-D7BC4D73927B}" destId="{372B1855-15E4-DC4B-A25D-0A636D676A1E}" srcOrd="0" destOrd="0" presId="urn:microsoft.com/office/officeart/2005/8/layout/process5"/>
    <dgm:cxn modelId="{A3D3E150-4A04-9842-8C92-C2CEB5911AB1}" type="presOf" srcId="{8137428A-0065-1D4F-B5DF-11D33C23B8DD}" destId="{69E910D1-74A3-9643-A46C-71D5827BBB05}" srcOrd="0" destOrd="0" presId="urn:microsoft.com/office/officeart/2005/8/layout/process5"/>
    <dgm:cxn modelId="{34AC2305-AAC8-D441-8BA0-AD0D4DA580BB}" type="presOf" srcId="{61A56F55-706C-8441-9B10-52DA08FC8BC4}" destId="{DF9BE0D4-38D5-F845-81F9-30FC930139B4}" srcOrd="0" destOrd="0" presId="urn:microsoft.com/office/officeart/2005/8/layout/process5"/>
    <dgm:cxn modelId="{5613952A-FBFA-9A41-8B1B-99E8F4C7DA36}" type="presOf" srcId="{05EDF942-10BC-BC4D-97A0-574E35E2AD43}" destId="{5F97F5D6-99CF-7B48-8CDD-0DF07980059F}" srcOrd="0" destOrd="0" presId="urn:microsoft.com/office/officeart/2005/8/layout/process5"/>
    <dgm:cxn modelId="{A1F130C5-232C-2F48-A88A-3F44A7093CE7}" srcId="{87C57499-07CF-A140-94BF-9F8DBD9734DB}" destId="{61A56F55-706C-8441-9B10-52DA08FC8BC4}" srcOrd="0" destOrd="0" parTransId="{2B2EDE70-8A7F-4746-9605-9FF021D71775}" sibTransId="{05EDF942-10BC-BC4D-97A0-574E35E2AD43}"/>
    <dgm:cxn modelId="{F8AE8500-30B3-FC4D-8887-4785281ACA7C}" type="presOf" srcId="{87C57499-07CF-A140-94BF-9F8DBD9734DB}" destId="{08F162BA-F6F5-D848-8C30-C775D005F06C}" srcOrd="0" destOrd="0" presId="urn:microsoft.com/office/officeart/2005/8/layout/process5"/>
    <dgm:cxn modelId="{38961DEE-0EA5-7544-AF9C-89BC83CE7630}" type="presParOf" srcId="{08F162BA-F6F5-D848-8C30-C775D005F06C}" destId="{DF9BE0D4-38D5-F845-81F9-30FC930139B4}" srcOrd="0" destOrd="0" presId="urn:microsoft.com/office/officeart/2005/8/layout/process5"/>
    <dgm:cxn modelId="{A7D3A784-CEC3-0148-AA1A-7AE416ADA8CF}" type="presParOf" srcId="{08F162BA-F6F5-D848-8C30-C775D005F06C}" destId="{5F97F5D6-99CF-7B48-8CDD-0DF07980059F}" srcOrd="1" destOrd="0" presId="urn:microsoft.com/office/officeart/2005/8/layout/process5"/>
    <dgm:cxn modelId="{F7398429-751F-BD47-8032-C9A8A1630BC2}" type="presParOf" srcId="{5F97F5D6-99CF-7B48-8CDD-0DF07980059F}" destId="{242E5567-31B9-3244-893E-480D91D5046F}" srcOrd="0" destOrd="0" presId="urn:microsoft.com/office/officeart/2005/8/layout/process5"/>
    <dgm:cxn modelId="{9128F298-BFEE-504A-877B-ECD12BB3E0D0}" type="presParOf" srcId="{08F162BA-F6F5-D848-8C30-C775D005F06C}" destId="{C1029D90-931C-F44D-ABC3-099FF045152B}" srcOrd="2" destOrd="0" presId="urn:microsoft.com/office/officeart/2005/8/layout/process5"/>
    <dgm:cxn modelId="{ED22F3EB-4E52-3D49-AFB3-6D0E81770331}" type="presParOf" srcId="{08F162BA-F6F5-D848-8C30-C775D005F06C}" destId="{69E910D1-74A3-9643-A46C-71D5827BBB05}" srcOrd="3" destOrd="0" presId="urn:microsoft.com/office/officeart/2005/8/layout/process5"/>
    <dgm:cxn modelId="{A8824991-72DD-D041-B80D-860A247907A1}" type="presParOf" srcId="{69E910D1-74A3-9643-A46C-71D5827BBB05}" destId="{F52F9FB2-9E7B-4A4F-A156-D9C3C7F878CA}" srcOrd="0" destOrd="0" presId="urn:microsoft.com/office/officeart/2005/8/layout/process5"/>
    <dgm:cxn modelId="{9EDD6512-B439-BD46-BA11-8FBBCA729D7F}" type="presParOf" srcId="{08F162BA-F6F5-D848-8C30-C775D005F06C}" destId="{7DD8EA9F-B468-0B4E-BDF7-5F1BF1338DED}" srcOrd="4" destOrd="0" presId="urn:microsoft.com/office/officeart/2005/8/layout/process5"/>
    <dgm:cxn modelId="{DE139840-4B95-3B48-ABA3-4B9EA44B0E0D}" type="presParOf" srcId="{08F162BA-F6F5-D848-8C30-C775D005F06C}" destId="{372B1855-15E4-DC4B-A25D-0A636D676A1E}" srcOrd="5" destOrd="0" presId="urn:microsoft.com/office/officeart/2005/8/layout/process5"/>
    <dgm:cxn modelId="{BE48D65E-CA66-8243-892A-D9F531D3BA17}" type="presParOf" srcId="{372B1855-15E4-DC4B-A25D-0A636D676A1E}" destId="{97947CF5-5D5E-7340-A52D-79C8D6CC185B}" srcOrd="0" destOrd="0" presId="urn:microsoft.com/office/officeart/2005/8/layout/process5"/>
    <dgm:cxn modelId="{DF4070EF-1437-684B-9CF8-E724F60FDEAA}" type="presParOf" srcId="{08F162BA-F6F5-D848-8C30-C775D005F06C}" destId="{DAE032F2-201C-0844-BC25-D7261AFD2228}"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C57499-07CF-A140-94BF-9F8DBD9734DB}" type="doc">
      <dgm:prSet loTypeId="urn:microsoft.com/office/officeart/2005/8/layout/process5" loCatId="" qsTypeId="urn:microsoft.com/office/officeart/2005/8/quickstyle/simple4" qsCatId="simple" csTypeId="urn:microsoft.com/office/officeart/2005/8/colors/colorful2" csCatId="colorful" phldr="1"/>
      <dgm:spPr/>
      <dgm:t>
        <a:bodyPr/>
        <a:lstStyle/>
        <a:p>
          <a:endParaRPr lang="en-US"/>
        </a:p>
      </dgm:t>
    </dgm:pt>
    <dgm:pt modelId="{61A56F55-706C-8441-9B10-52DA08FC8BC4}">
      <dgm:prSet phldrT="[Text]" custT="1"/>
      <dgm:spPr/>
      <dgm:t>
        <a:bodyPr/>
        <a:lstStyle/>
        <a:p>
          <a:r>
            <a:rPr lang="en-US" sz="2200" b="1" dirty="0" err="1" smtClean="0">
              <a:solidFill>
                <a:srgbClr val="FFC000"/>
              </a:solidFill>
            </a:rPr>
            <a:t>GetQuickMWCL</a:t>
          </a:r>
          <a:endParaRPr lang="en-US" sz="2200" b="1" dirty="0" smtClean="0">
            <a:solidFill>
              <a:srgbClr val="FFC000"/>
            </a:solidFill>
          </a:endParaRPr>
        </a:p>
        <a:p>
          <a:r>
            <a:rPr lang="en-US" sz="1600" dirty="0" smtClean="0"/>
            <a:t>Compute a clique quickly</a:t>
          </a:r>
          <a:endParaRPr lang="en-US" sz="1600" dirty="0"/>
        </a:p>
      </dgm:t>
    </dgm:pt>
    <dgm:pt modelId="{2B2EDE70-8A7F-4746-9605-9FF021D71775}" type="parTrans" cxnId="{A1F130C5-232C-2F48-A88A-3F44A7093CE7}">
      <dgm:prSet/>
      <dgm:spPr/>
      <dgm:t>
        <a:bodyPr/>
        <a:lstStyle/>
        <a:p>
          <a:endParaRPr lang="en-US"/>
        </a:p>
      </dgm:t>
    </dgm:pt>
    <dgm:pt modelId="{05EDF942-10BC-BC4D-97A0-574E35E2AD43}" type="sibTrans" cxnId="{A1F130C5-232C-2F48-A88A-3F44A7093CE7}">
      <dgm:prSet/>
      <dgm:spPr/>
      <dgm:t>
        <a:bodyPr/>
        <a:lstStyle/>
        <a:p>
          <a:endParaRPr lang="en-US"/>
        </a:p>
      </dgm:t>
    </dgm:pt>
    <dgm:pt modelId="{6052A61B-D87B-1F4F-808F-3F716702A405}">
      <dgm:prSet phldrT="[Text]" custT="1"/>
      <dgm:spPr/>
      <dgm:t>
        <a:bodyPr/>
        <a:lstStyle/>
        <a:p>
          <a:pPr>
            <a:lnSpc>
              <a:spcPct val="100000"/>
            </a:lnSpc>
          </a:pPr>
          <a:r>
            <a:rPr lang="en-US" sz="2200" b="1" dirty="0" smtClean="0">
              <a:solidFill>
                <a:srgbClr val="FFC000"/>
              </a:solidFill>
            </a:rPr>
            <a:t>Partition</a:t>
          </a:r>
        </a:p>
        <a:p>
          <a:pPr>
            <a:lnSpc>
              <a:spcPct val="100000"/>
            </a:lnSpc>
          </a:pPr>
          <a:r>
            <a:rPr lang="en-US" sz="2100" dirty="0" smtClean="0"/>
            <a:t> </a:t>
          </a:r>
          <a:r>
            <a:rPr lang="en-US" sz="1600" dirty="0" smtClean="0"/>
            <a:t>Generate sub-problems</a:t>
          </a:r>
          <a:endParaRPr lang="en-US" sz="1600" dirty="0"/>
        </a:p>
      </dgm:t>
    </dgm:pt>
    <dgm:pt modelId="{E60AA3A2-6241-FE4C-9408-E148CDC2A092}" type="parTrans" cxnId="{8347E4C0-70DF-F54E-BB95-17B543102195}">
      <dgm:prSet/>
      <dgm:spPr/>
      <dgm:t>
        <a:bodyPr/>
        <a:lstStyle/>
        <a:p>
          <a:endParaRPr lang="en-US"/>
        </a:p>
      </dgm:t>
    </dgm:pt>
    <dgm:pt modelId="{8137428A-0065-1D4F-B5DF-11D33C23B8DD}" type="sibTrans" cxnId="{8347E4C0-70DF-F54E-BB95-17B543102195}">
      <dgm:prSet/>
      <dgm:spPr/>
      <dgm:t>
        <a:bodyPr/>
        <a:lstStyle/>
        <a:p>
          <a:endParaRPr lang="en-US"/>
        </a:p>
      </dgm:t>
    </dgm:pt>
    <dgm:pt modelId="{224AB261-9354-0947-AE8B-44033EEFC941}">
      <dgm:prSet phldrT="[Text]" custT="1"/>
      <dgm:spPr/>
      <dgm:t>
        <a:bodyPr/>
        <a:lstStyle/>
        <a:p>
          <a:r>
            <a:rPr lang="en-US" sz="2200" b="1" dirty="0" smtClean="0">
              <a:solidFill>
                <a:srgbClr val="FFC000"/>
              </a:solidFill>
            </a:rPr>
            <a:t>Solver</a:t>
          </a:r>
          <a:r>
            <a:rPr lang="en-US" sz="2200" dirty="0" smtClean="0">
              <a:solidFill>
                <a:srgbClr val="FFC000"/>
              </a:solidFill>
            </a:rPr>
            <a:t> </a:t>
          </a:r>
        </a:p>
        <a:p>
          <a:r>
            <a:rPr lang="en-US" sz="1600" dirty="0" smtClean="0"/>
            <a:t>Solve sub-problems to get candidate solutions</a:t>
          </a:r>
          <a:endParaRPr lang="en-US" sz="1600" dirty="0"/>
        </a:p>
      </dgm:t>
    </dgm:pt>
    <dgm:pt modelId="{E93ADE36-F143-1C4A-BC6C-F1351455E95A}" type="parTrans" cxnId="{9094CF86-C64D-C843-A36F-2679864839C8}">
      <dgm:prSet/>
      <dgm:spPr/>
      <dgm:t>
        <a:bodyPr/>
        <a:lstStyle/>
        <a:p>
          <a:endParaRPr lang="en-US"/>
        </a:p>
      </dgm:t>
    </dgm:pt>
    <dgm:pt modelId="{2FEAA2CE-C552-6C4C-B374-D7BC4D73927B}" type="sibTrans" cxnId="{9094CF86-C64D-C843-A36F-2679864839C8}">
      <dgm:prSet/>
      <dgm:spPr/>
      <dgm:t>
        <a:bodyPr/>
        <a:lstStyle/>
        <a:p>
          <a:endParaRPr lang="en-US"/>
        </a:p>
      </dgm:t>
    </dgm:pt>
    <dgm:pt modelId="{70981A64-B577-CD49-B277-4D9AE7B4C256}">
      <dgm:prSet custT="1"/>
      <dgm:spPr/>
      <dgm:t>
        <a:bodyPr/>
        <a:lstStyle/>
        <a:p>
          <a:pPr>
            <a:lnSpc>
              <a:spcPct val="100000"/>
            </a:lnSpc>
          </a:pPr>
          <a:r>
            <a:rPr lang="en-US" sz="2200" b="1" dirty="0" err="1" smtClean="0">
              <a:solidFill>
                <a:srgbClr val="FFC000"/>
              </a:solidFill>
            </a:rPr>
            <a:t>ZKHelper</a:t>
          </a:r>
          <a:endParaRPr lang="en-US" sz="2200" b="1" dirty="0" smtClean="0">
            <a:solidFill>
              <a:srgbClr val="FFC000"/>
            </a:solidFill>
          </a:endParaRPr>
        </a:p>
        <a:p>
          <a:pPr>
            <a:lnSpc>
              <a:spcPct val="100000"/>
            </a:lnSpc>
          </a:pPr>
          <a:r>
            <a:rPr lang="en-US" sz="1600" dirty="0" smtClean="0"/>
            <a:t>maintain </a:t>
          </a:r>
          <a:r>
            <a:rPr lang="en-US" sz="1600" dirty="0" err="1" smtClean="0"/>
            <a:t>global_max_weight</a:t>
          </a:r>
          <a:r>
            <a:rPr lang="en-US" sz="1600" dirty="0" smtClean="0"/>
            <a:t> in a </a:t>
          </a:r>
          <a:r>
            <a:rPr lang="en-US" sz="1600" dirty="0" err="1" smtClean="0"/>
            <a:t>znode</a:t>
          </a:r>
          <a:endParaRPr lang="en-US" sz="1600" dirty="0"/>
        </a:p>
      </dgm:t>
    </dgm:pt>
    <dgm:pt modelId="{EE81CB47-3F40-FE4B-B8DB-006BDE312873}" type="parTrans" cxnId="{6C19608A-B696-4D43-BA7B-0CAF4694CC3F}">
      <dgm:prSet/>
      <dgm:spPr/>
      <dgm:t>
        <a:bodyPr/>
        <a:lstStyle/>
        <a:p>
          <a:endParaRPr lang="en-US"/>
        </a:p>
      </dgm:t>
    </dgm:pt>
    <dgm:pt modelId="{4624CC39-C53D-A44F-B40A-2D941757B29B}" type="sibTrans" cxnId="{6C19608A-B696-4D43-BA7B-0CAF4694CC3F}">
      <dgm:prSet/>
      <dgm:spPr/>
      <dgm:t>
        <a:bodyPr/>
        <a:lstStyle/>
        <a:p>
          <a:endParaRPr lang="en-US"/>
        </a:p>
      </dgm:t>
    </dgm:pt>
    <dgm:pt modelId="{08F162BA-F6F5-D848-8C30-C775D005F06C}" type="pres">
      <dgm:prSet presAssocID="{87C57499-07CF-A140-94BF-9F8DBD9734DB}" presName="diagram" presStyleCnt="0">
        <dgm:presLayoutVars>
          <dgm:dir/>
          <dgm:resizeHandles val="exact"/>
        </dgm:presLayoutVars>
      </dgm:prSet>
      <dgm:spPr/>
      <dgm:t>
        <a:bodyPr/>
        <a:lstStyle/>
        <a:p>
          <a:endParaRPr lang="en-US"/>
        </a:p>
      </dgm:t>
    </dgm:pt>
    <dgm:pt modelId="{DF9BE0D4-38D5-F845-81F9-30FC930139B4}" type="pres">
      <dgm:prSet presAssocID="{61A56F55-706C-8441-9B10-52DA08FC8BC4}" presName="node" presStyleLbl="node1" presStyleIdx="0" presStyleCnt="4">
        <dgm:presLayoutVars>
          <dgm:bulletEnabled val="1"/>
        </dgm:presLayoutVars>
      </dgm:prSet>
      <dgm:spPr/>
      <dgm:t>
        <a:bodyPr/>
        <a:lstStyle/>
        <a:p>
          <a:endParaRPr lang="en-US"/>
        </a:p>
      </dgm:t>
    </dgm:pt>
    <dgm:pt modelId="{5F97F5D6-99CF-7B48-8CDD-0DF07980059F}" type="pres">
      <dgm:prSet presAssocID="{05EDF942-10BC-BC4D-97A0-574E35E2AD43}" presName="sibTrans" presStyleLbl="sibTrans2D1" presStyleIdx="0" presStyleCnt="3" custAng="8777930" custFlipVert="1" custScaleY="22289" custLinFactX="-100000" custLinFactY="57260" custLinFactNeighborX="-179368" custLinFactNeighborY="100000"/>
      <dgm:spPr/>
      <dgm:t>
        <a:bodyPr/>
        <a:lstStyle/>
        <a:p>
          <a:endParaRPr lang="en-US"/>
        </a:p>
      </dgm:t>
    </dgm:pt>
    <dgm:pt modelId="{242E5567-31B9-3244-893E-480D91D5046F}" type="pres">
      <dgm:prSet presAssocID="{05EDF942-10BC-BC4D-97A0-574E35E2AD43}" presName="connectorText" presStyleLbl="sibTrans2D1" presStyleIdx="0" presStyleCnt="3"/>
      <dgm:spPr/>
      <dgm:t>
        <a:bodyPr/>
        <a:lstStyle/>
        <a:p>
          <a:endParaRPr lang="en-US"/>
        </a:p>
      </dgm:t>
    </dgm:pt>
    <dgm:pt modelId="{C1029D90-931C-F44D-ABC3-099FF045152B}" type="pres">
      <dgm:prSet presAssocID="{6052A61B-D87B-1F4F-808F-3F716702A405}" presName="node" presStyleLbl="node1" presStyleIdx="1" presStyleCnt="4">
        <dgm:presLayoutVars>
          <dgm:bulletEnabled val="1"/>
        </dgm:presLayoutVars>
      </dgm:prSet>
      <dgm:spPr/>
      <dgm:t>
        <a:bodyPr/>
        <a:lstStyle/>
        <a:p>
          <a:endParaRPr lang="en-US"/>
        </a:p>
      </dgm:t>
    </dgm:pt>
    <dgm:pt modelId="{69E910D1-74A3-9643-A46C-71D5827BBB05}" type="pres">
      <dgm:prSet presAssocID="{8137428A-0065-1D4F-B5DF-11D33C23B8DD}" presName="sibTrans" presStyleLbl="sibTrans2D1" presStyleIdx="1" presStyleCnt="3" custAng="18298197" custFlipVert="1" custScaleY="24298" custLinFactNeighborX="-11441" custLinFactNeighborY="-37896"/>
      <dgm:spPr/>
      <dgm:t>
        <a:bodyPr/>
        <a:lstStyle/>
        <a:p>
          <a:endParaRPr lang="en-US"/>
        </a:p>
      </dgm:t>
    </dgm:pt>
    <dgm:pt modelId="{F52F9FB2-9E7B-4A4F-A156-D9C3C7F878CA}" type="pres">
      <dgm:prSet presAssocID="{8137428A-0065-1D4F-B5DF-11D33C23B8DD}" presName="connectorText" presStyleLbl="sibTrans2D1" presStyleIdx="1" presStyleCnt="3"/>
      <dgm:spPr/>
      <dgm:t>
        <a:bodyPr/>
        <a:lstStyle/>
        <a:p>
          <a:endParaRPr lang="en-US"/>
        </a:p>
      </dgm:t>
    </dgm:pt>
    <dgm:pt modelId="{71509791-7068-6C47-B41A-F64691C08DC6}" type="pres">
      <dgm:prSet presAssocID="{70981A64-B577-CD49-B277-4D9AE7B4C256}" presName="node" presStyleLbl="node1" presStyleIdx="2" presStyleCnt="4">
        <dgm:presLayoutVars>
          <dgm:bulletEnabled val="1"/>
        </dgm:presLayoutVars>
      </dgm:prSet>
      <dgm:spPr/>
      <dgm:t>
        <a:bodyPr/>
        <a:lstStyle/>
        <a:p>
          <a:endParaRPr lang="en-US"/>
        </a:p>
      </dgm:t>
    </dgm:pt>
    <dgm:pt modelId="{040CBA4E-0423-2C4C-8B4B-4810095591A5}" type="pres">
      <dgm:prSet presAssocID="{4624CC39-C53D-A44F-B40A-2D941757B29B}" presName="sibTrans" presStyleLbl="sibTrans2D1" presStyleIdx="2" presStyleCnt="3" custAng="1914674" custFlipVert="1" custScaleX="126693" custScaleY="16362" custLinFactX="-100000" custLinFactY="-60462" custLinFactNeighborX="-194332" custLinFactNeighborY="-100000"/>
      <dgm:spPr/>
      <dgm:t>
        <a:bodyPr/>
        <a:lstStyle/>
        <a:p>
          <a:endParaRPr lang="en-US"/>
        </a:p>
      </dgm:t>
    </dgm:pt>
    <dgm:pt modelId="{165217B1-D5F4-7F43-8D08-FED8E8855DDD}" type="pres">
      <dgm:prSet presAssocID="{4624CC39-C53D-A44F-B40A-2D941757B29B}" presName="connectorText" presStyleLbl="sibTrans2D1" presStyleIdx="2" presStyleCnt="3"/>
      <dgm:spPr/>
      <dgm:t>
        <a:bodyPr/>
        <a:lstStyle/>
        <a:p>
          <a:endParaRPr lang="en-US"/>
        </a:p>
      </dgm:t>
    </dgm:pt>
    <dgm:pt modelId="{7DD8EA9F-B468-0B4E-BDF7-5F1BF1338DED}" type="pres">
      <dgm:prSet presAssocID="{224AB261-9354-0947-AE8B-44033EEFC941}" presName="node" presStyleLbl="node1" presStyleIdx="3" presStyleCnt="4">
        <dgm:presLayoutVars>
          <dgm:bulletEnabled val="1"/>
        </dgm:presLayoutVars>
      </dgm:prSet>
      <dgm:spPr/>
      <dgm:t>
        <a:bodyPr/>
        <a:lstStyle/>
        <a:p>
          <a:endParaRPr lang="en-US"/>
        </a:p>
      </dgm:t>
    </dgm:pt>
  </dgm:ptLst>
  <dgm:cxnLst>
    <dgm:cxn modelId="{347E5A88-FF77-AC4B-9DBB-A0FB458645D9}" type="presOf" srcId="{8137428A-0065-1D4F-B5DF-11D33C23B8DD}" destId="{F52F9FB2-9E7B-4A4F-A156-D9C3C7F878CA}" srcOrd="1" destOrd="0" presId="urn:microsoft.com/office/officeart/2005/8/layout/process5"/>
    <dgm:cxn modelId="{F4B399D3-FC12-7F45-A1E2-2C531D8B542F}" type="presOf" srcId="{05EDF942-10BC-BC4D-97A0-574E35E2AD43}" destId="{242E5567-31B9-3244-893E-480D91D5046F}" srcOrd="1" destOrd="0" presId="urn:microsoft.com/office/officeart/2005/8/layout/process5"/>
    <dgm:cxn modelId="{8347E4C0-70DF-F54E-BB95-17B543102195}" srcId="{87C57499-07CF-A140-94BF-9F8DBD9734DB}" destId="{6052A61B-D87B-1F4F-808F-3F716702A405}" srcOrd="1" destOrd="0" parTransId="{E60AA3A2-6241-FE4C-9408-E148CDC2A092}" sibTransId="{8137428A-0065-1D4F-B5DF-11D33C23B8DD}"/>
    <dgm:cxn modelId="{393136A3-1EF5-AB49-B623-6EF6791C2683}" type="presOf" srcId="{224AB261-9354-0947-AE8B-44033EEFC941}" destId="{7DD8EA9F-B468-0B4E-BDF7-5F1BF1338DED}" srcOrd="0" destOrd="0" presId="urn:microsoft.com/office/officeart/2005/8/layout/process5"/>
    <dgm:cxn modelId="{E5C1AB50-A204-6846-A01F-7B223801DA81}" type="presOf" srcId="{4624CC39-C53D-A44F-B40A-2D941757B29B}" destId="{165217B1-D5F4-7F43-8D08-FED8E8855DDD}" srcOrd="1" destOrd="0" presId="urn:microsoft.com/office/officeart/2005/8/layout/process5"/>
    <dgm:cxn modelId="{8DD91564-2326-BC42-99EB-0225ACEAAFBF}" type="presOf" srcId="{87C57499-07CF-A140-94BF-9F8DBD9734DB}" destId="{08F162BA-F6F5-D848-8C30-C775D005F06C}" srcOrd="0" destOrd="0" presId="urn:microsoft.com/office/officeart/2005/8/layout/process5"/>
    <dgm:cxn modelId="{4FF3D30B-CBDF-054F-B654-611E5AD2947B}" type="presOf" srcId="{61A56F55-706C-8441-9B10-52DA08FC8BC4}" destId="{DF9BE0D4-38D5-F845-81F9-30FC930139B4}" srcOrd="0" destOrd="0" presId="urn:microsoft.com/office/officeart/2005/8/layout/process5"/>
    <dgm:cxn modelId="{9094CF86-C64D-C843-A36F-2679864839C8}" srcId="{87C57499-07CF-A140-94BF-9F8DBD9734DB}" destId="{224AB261-9354-0947-AE8B-44033EEFC941}" srcOrd="3" destOrd="0" parTransId="{E93ADE36-F143-1C4A-BC6C-F1351455E95A}" sibTransId="{2FEAA2CE-C552-6C4C-B374-D7BC4D73927B}"/>
    <dgm:cxn modelId="{B8ED5B84-6BF9-4B47-80EF-5ADA5EACF634}" type="presOf" srcId="{4624CC39-C53D-A44F-B40A-2D941757B29B}" destId="{040CBA4E-0423-2C4C-8B4B-4810095591A5}" srcOrd="0" destOrd="0" presId="urn:microsoft.com/office/officeart/2005/8/layout/process5"/>
    <dgm:cxn modelId="{3E7B2292-72A6-E644-93BB-0B83A82E702F}" type="presOf" srcId="{8137428A-0065-1D4F-B5DF-11D33C23B8DD}" destId="{69E910D1-74A3-9643-A46C-71D5827BBB05}" srcOrd="0" destOrd="0" presId="urn:microsoft.com/office/officeart/2005/8/layout/process5"/>
    <dgm:cxn modelId="{A9EBE989-BD89-7549-975A-66DEEFC10786}" type="presOf" srcId="{70981A64-B577-CD49-B277-4D9AE7B4C256}" destId="{71509791-7068-6C47-B41A-F64691C08DC6}" srcOrd="0" destOrd="0" presId="urn:microsoft.com/office/officeart/2005/8/layout/process5"/>
    <dgm:cxn modelId="{A1F130C5-232C-2F48-A88A-3F44A7093CE7}" srcId="{87C57499-07CF-A140-94BF-9F8DBD9734DB}" destId="{61A56F55-706C-8441-9B10-52DA08FC8BC4}" srcOrd="0" destOrd="0" parTransId="{2B2EDE70-8A7F-4746-9605-9FF021D71775}" sibTransId="{05EDF942-10BC-BC4D-97A0-574E35E2AD43}"/>
    <dgm:cxn modelId="{A8A9E52D-F0C3-9348-B8CB-ED8C1BC20459}" type="presOf" srcId="{6052A61B-D87B-1F4F-808F-3F716702A405}" destId="{C1029D90-931C-F44D-ABC3-099FF045152B}" srcOrd="0" destOrd="0" presId="urn:microsoft.com/office/officeart/2005/8/layout/process5"/>
    <dgm:cxn modelId="{83855E0B-7A1B-9B4B-B470-FA7729A4E755}" type="presOf" srcId="{05EDF942-10BC-BC4D-97A0-574E35E2AD43}" destId="{5F97F5D6-99CF-7B48-8CDD-0DF07980059F}" srcOrd="0" destOrd="0" presId="urn:microsoft.com/office/officeart/2005/8/layout/process5"/>
    <dgm:cxn modelId="{6C19608A-B696-4D43-BA7B-0CAF4694CC3F}" srcId="{87C57499-07CF-A140-94BF-9F8DBD9734DB}" destId="{70981A64-B577-CD49-B277-4D9AE7B4C256}" srcOrd="2" destOrd="0" parTransId="{EE81CB47-3F40-FE4B-B8DB-006BDE312873}" sibTransId="{4624CC39-C53D-A44F-B40A-2D941757B29B}"/>
    <dgm:cxn modelId="{E673D7E7-8FC3-5E48-9B20-DB67E885CC9C}" type="presParOf" srcId="{08F162BA-F6F5-D848-8C30-C775D005F06C}" destId="{DF9BE0D4-38D5-F845-81F9-30FC930139B4}" srcOrd="0" destOrd="0" presId="urn:microsoft.com/office/officeart/2005/8/layout/process5"/>
    <dgm:cxn modelId="{991ACE80-C15A-1D43-8F7F-F9017B146A89}" type="presParOf" srcId="{08F162BA-F6F5-D848-8C30-C775D005F06C}" destId="{5F97F5D6-99CF-7B48-8CDD-0DF07980059F}" srcOrd="1" destOrd="0" presId="urn:microsoft.com/office/officeart/2005/8/layout/process5"/>
    <dgm:cxn modelId="{8994F7FC-9254-184F-831C-E61A1160EA9A}" type="presParOf" srcId="{5F97F5D6-99CF-7B48-8CDD-0DF07980059F}" destId="{242E5567-31B9-3244-893E-480D91D5046F}" srcOrd="0" destOrd="0" presId="urn:microsoft.com/office/officeart/2005/8/layout/process5"/>
    <dgm:cxn modelId="{7B5475AE-6B64-F04C-8640-5664A9165F28}" type="presParOf" srcId="{08F162BA-F6F5-D848-8C30-C775D005F06C}" destId="{C1029D90-931C-F44D-ABC3-099FF045152B}" srcOrd="2" destOrd="0" presId="urn:microsoft.com/office/officeart/2005/8/layout/process5"/>
    <dgm:cxn modelId="{043879B1-F686-FD48-AA27-3B19D65E3F4F}" type="presParOf" srcId="{08F162BA-F6F5-D848-8C30-C775D005F06C}" destId="{69E910D1-74A3-9643-A46C-71D5827BBB05}" srcOrd="3" destOrd="0" presId="urn:microsoft.com/office/officeart/2005/8/layout/process5"/>
    <dgm:cxn modelId="{F245E642-B096-3642-9280-142BD53DCE84}" type="presParOf" srcId="{69E910D1-74A3-9643-A46C-71D5827BBB05}" destId="{F52F9FB2-9E7B-4A4F-A156-D9C3C7F878CA}" srcOrd="0" destOrd="0" presId="urn:microsoft.com/office/officeart/2005/8/layout/process5"/>
    <dgm:cxn modelId="{47A80E9E-B1C7-EE49-8F76-5D5B8E120460}" type="presParOf" srcId="{08F162BA-F6F5-D848-8C30-C775D005F06C}" destId="{71509791-7068-6C47-B41A-F64691C08DC6}" srcOrd="4" destOrd="0" presId="urn:microsoft.com/office/officeart/2005/8/layout/process5"/>
    <dgm:cxn modelId="{CF6A69ED-3280-5E4B-8110-E28C2C87D11B}" type="presParOf" srcId="{08F162BA-F6F5-D848-8C30-C775D005F06C}" destId="{040CBA4E-0423-2C4C-8B4B-4810095591A5}" srcOrd="5" destOrd="0" presId="urn:microsoft.com/office/officeart/2005/8/layout/process5"/>
    <dgm:cxn modelId="{A7CCCF58-3029-B245-AF65-B7E42D70561A}" type="presParOf" srcId="{040CBA4E-0423-2C4C-8B4B-4810095591A5}" destId="{165217B1-D5F4-7F43-8D08-FED8E8855DDD}" srcOrd="0" destOrd="0" presId="urn:microsoft.com/office/officeart/2005/8/layout/process5"/>
    <dgm:cxn modelId="{4A33285C-BD28-3548-A643-8272E569340A}" type="presParOf" srcId="{08F162BA-F6F5-D848-8C30-C775D005F06C}" destId="{7DD8EA9F-B468-0B4E-BDF7-5F1BF1338DED}" srcOrd="6"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BE0D4-38D5-F845-81F9-30FC930139B4}">
      <dsp:nvSpPr>
        <dsp:cNvPr id="0" name=""/>
        <dsp:cNvSpPr/>
      </dsp:nvSpPr>
      <dsp:spPr>
        <a:xfrm>
          <a:off x="1268" y="546003"/>
          <a:ext cx="2704162" cy="1622497"/>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Compute a clique quickly, and initialize </a:t>
          </a:r>
          <a:r>
            <a:rPr lang="en-US" sz="1900" i="1" kern="1200" dirty="0" err="1" smtClean="0"/>
            <a:t>global_max_weight</a:t>
          </a:r>
          <a:endParaRPr lang="en-US" sz="1900" kern="1200" dirty="0"/>
        </a:p>
      </dsp:txBody>
      <dsp:txXfrm>
        <a:off x="48789" y="593524"/>
        <a:ext cx="2609120" cy="1527455"/>
      </dsp:txXfrm>
    </dsp:sp>
    <dsp:sp modelId="{5F97F5D6-99CF-7B48-8CDD-0DF07980059F}">
      <dsp:nvSpPr>
        <dsp:cNvPr id="0" name=""/>
        <dsp:cNvSpPr/>
      </dsp:nvSpPr>
      <dsp:spPr>
        <a:xfrm>
          <a:off x="2943396" y="1021936"/>
          <a:ext cx="573282" cy="670632"/>
        </a:xfrm>
        <a:prstGeom prst="rightArrow">
          <a:avLst>
            <a:gd name="adj1" fmla="val 60000"/>
            <a:gd name="adj2" fmla="val 5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2943396" y="1156062"/>
        <a:ext cx="401297" cy="402380"/>
      </dsp:txXfrm>
    </dsp:sp>
    <dsp:sp modelId="{C1029D90-931C-F44D-ABC3-099FF045152B}">
      <dsp:nvSpPr>
        <dsp:cNvPr id="0" name=""/>
        <dsp:cNvSpPr/>
      </dsp:nvSpPr>
      <dsp:spPr>
        <a:xfrm>
          <a:off x="3787094" y="546003"/>
          <a:ext cx="2704162" cy="1622497"/>
        </a:xfrm>
        <a:prstGeom prst="roundRect">
          <a:avLst>
            <a:gd name="adj" fmla="val 10000"/>
          </a:avLst>
        </a:prstGeom>
        <a:gradFill rotWithShape="0">
          <a:gsLst>
            <a:gs pos="0">
              <a:schemeClr val="accent2">
                <a:hueOff val="296528"/>
                <a:satOff val="-6628"/>
                <a:lumOff val="-6274"/>
                <a:alphaOff val="0"/>
                <a:tint val="96000"/>
                <a:lumMod val="104000"/>
              </a:schemeClr>
            </a:gs>
            <a:gs pos="100000">
              <a:schemeClr val="accent2">
                <a:hueOff val="296528"/>
                <a:satOff val="-6628"/>
                <a:lumOff val="-627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100000"/>
            </a:lnSpc>
            <a:spcBef>
              <a:spcPct val="0"/>
            </a:spcBef>
            <a:spcAft>
              <a:spcPct val="35000"/>
            </a:spcAft>
          </a:pPr>
          <a:r>
            <a:rPr lang="en-US" sz="1900" b="1" kern="1200" dirty="0" smtClean="0"/>
            <a:t>Partition</a:t>
          </a:r>
          <a:r>
            <a:rPr lang="en-US" sz="1900" kern="1200" dirty="0" smtClean="0"/>
            <a:t> the whole graph into sub-problems</a:t>
          </a:r>
          <a:endParaRPr lang="en-US" sz="1900" kern="1200" dirty="0"/>
        </a:p>
      </dsp:txBody>
      <dsp:txXfrm>
        <a:off x="3834615" y="593524"/>
        <a:ext cx="2609120" cy="1527455"/>
      </dsp:txXfrm>
    </dsp:sp>
    <dsp:sp modelId="{69E910D1-74A3-9643-A46C-71D5827BBB05}">
      <dsp:nvSpPr>
        <dsp:cNvPr id="0" name=""/>
        <dsp:cNvSpPr/>
      </dsp:nvSpPr>
      <dsp:spPr>
        <a:xfrm rot="5400000">
          <a:off x="4852534" y="2357792"/>
          <a:ext cx="573282" cy="670632"/>
        </a:xfrm>
        <a:prstGeom prst="rightArrow">
          <a:avLst>
            <a:gd name="adj1" fmla="val 60000"/>
            <a:gd name="adj2" fmla="val 50000"/>
          </a:avLst>
        </a:prstGeom>
        <a:gradFill rotWithShape="0">
          <a:gsLst>
            <a:gs pos="0">
              <a:schemeClr val="accent2">
                <a:hueOff val="444792"/>
                <a:satOff val="-9942"/>
                <a:lumOff val="-9412"/>
                <a:alphaOff val="0"/>
                <a:tint val="96000"/>
                <a:lumMod val="104000"/>
              </a:schemeClr>
            </a:gs>
            <a:gs pos="100000">
              <a:schemeClr val="accent2">
                <a:hueOff val="444792"/>
                <a:satOff val="-9942"/>
                <a:lumOff val="-941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4937986" y="2406467"/>
        <a:ext cx="402380" cy="401297"/>
      </dsp:txXfrm>
    </dsp:sp>
    <dsp:sp modelId="{7DD8EA9F-B468-0B4E-BDF7-5F1BF1338DED}">
      <dsp:nvSpPr>
        <dsp:cNvPr id="0" name=""/>
        <dsp:cNvSpPr/>
      </dsp:nvSpPr>
      <dsp:spPr>
        <a:xfrm>
          <a:off x="3787094" y="3250165"/>
          <a:ext cx="2704162" cy="1622497"/>
        </a:xfrm>
        <a:prstGeom prst="roundRect">
          <a:avLst>
            <a:gd name="adj" fmla="val 10000"/>
          </a:avLst>
        </a:prstGeom>
        <a:gradFill rotWithShape="0">
          <a:gsLst>
            <a:gs pos="0">
              <a:schemeClr val="accent2">
                <a:hueOff val="593057"/>
                <a:satOff val="-13255"/>
                <a:lumOff val="-12549"/>
                <a:alphaOff val="0"/>
                <a:tint val="96000"/>
                <a:lumMod val="104000"/>
              </a:schemeClr>
            </a:gs>
            <a:gs pos="100000">
              <a:schemeClr val="accent2">
                <a:hueOff val="593057"/>
                <a:satOff val="-13255"/>
                <a:lumOff val="-12549"/>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Solve</a:t>
          </a:r>
          <a:r>
            <a:rPr lang="en-US" sz="1900" kern="1200" dirty="0" smtClean="0"/>
            <a:t> sub-problems to get candidate solutions, and </a:t>
          </a:r>
          <a:r>
            <a:rPr lang="en-US" sz="1900" b="1" kern="1200" dirty="0" smtClean="0"/>
            <a:t>update</a:t>
          </a:r>
          <a:r>
            <a:rPr lang="en-US" sz="1900" kern="1200" dirty="0" smtClean="0"/>
            <a:t> </a:t>
          </a:r>
          <a:r>
            <a:rPr lang="en-US" sz="1900" i="1" kern="1200" dirty="0" err="1" smtClean="0"/>
            <a:t>global_max_weight</a:t>
          </a:r>
          <a:endParaRPr lang="en-US" sz="1900" kern="1200" dirty="0"/>
        </a:p>
      </dsp:txBody>
      <dsp:txXfrm>
        <a:off x="3834615" y="3297686"/>
        <a:ext cx="2609120" cy="1527455"/>
      </dsp:txXfrm>
    </dsp:sp>
    <dsp:sp modelId="{372B1855-15E4-DC4B-A25D-0A636D676A1E}">
      <dsp:nvSpPr>
        <dsp:cNvPr id="0" name=""/>
        <dsp:cNvSpPr/>
      </dsp:nvSpPr>
      <dsp:spPr>
        <a:xfrm rot="10800000">
          <a:off x="2975846" y="3726098"/>
          <a:ext cx="573282" cy="670632"/>
        </a:xfrm>
        <a:prstGeom prst="rightArrow">
          <a:avLst>
            <a:gd name="adj1" fmla="val 60000"/>
            <a:gd name="adj2" fmla="val 50000"/>
          </a:avLst>
        </a:prstGeom>
        <a:gradFill rotWithShape="0">
          <a:gsLst>
            <a:gs pos="0">
              <a:schemeClr val="accent2">
                <a:hueOff val="889585"/>
                <a:satOff val="-19883"/>
                <a:lumOff val="-18823"/>
                <a:alphaOff val="0"/>
                <a:tint val="96000"/>
                <a:lumMod val="104000"/>
              </a:schemeClr>
            </a:gs>
            <a:gs pos="100000">
              <a:schemeClr val="accent2">
                <a:hueOff val="889585"/>
                <a:satOff val="-19883"/>
                <a:lumOff val="-1882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3147831" y="3860224"/>
        <a:ext cx="401297" cy="402380"/>
      </dsp:txXfrm>
    </dsp:sp>
    <dsp:sp modelId="{DAE032F2-201C-0844-BC25-D7261AFD2228}">
      <dsp:nvSpPr>
        <dsp:cNvPr id="0" name=""/>
        <dsp:cNvSpPr/>
      </dsp:nvSpPr>
      <dsp:spPr>
        <a:xfrm>
          <a:off x="1268" y="3250165"/>
          <a:ext cx="2704162" cy="1622497"/>
        </a:xfrm>
        <a:prstGeom prst="roundRect">
          <a:avLst>
            <a:gd name="adj" fmla="val 10000"/>
          </a:avLst>
        </a:prstGeom>
        <a:gradFill rotWithShape="0">
          <a:gsLst>
            <a:gs pos="0">
              <a:schemeClr val="accent2">
                <a:hueOff val="889585"/>
                <a:satOff val="-19883"/>
                <a:lumOff val="-18823"/>
                <a:alphaOff val="0"/>
                <a:tint val="96000"/>
                <a:lumMod val="104000"/>
              </a:schemeClr>
            </a:gs>
            <a:gs pos="100000">
              <a:schemeClr val="accent2">
                <a:hueOff val="889585"/>
                <a:satOff val="-19883"/>
                <a:lumOff val="-1882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Choose the best candidate solution as final solution </a:t>
          </a:r>
          <a:endParaRPr lang="en-US" sz="1900" kern="1200" dirty="0"/>
        </a:p>
      </dsp:txBody>
      <dsp:txXfrm>
        <a:off x="48789" y="3297686"/>
        <a:ext cx="2609120" cy="1527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BE0D4-38D5-F845-81F9-30FC930139B4}">
      <dsp:nvSpPr>
        <dsp:cNvPr id="0" name=""/>
        <dsp:cNvSpPr/>
      </dsp:nvSpPr>
      <dsp:spPr>
        <a:xfrm>
          <a:off x="1362" y="427924"/>
          <a:ext cx="2904504" cy="1742702"/>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err="1" smtClean="0">
              <a:solidFill>
                <a:srgbClr val="FFC000"/>
              </a:solidFill>
            </a:rPr>
            <a:t>GetQuickMWCL</a:t>
          </a:r>
          <a:endParaRPr lang="en-US" sz="2200" b="1" kern="1200" dirty="0" smtClean="0">
            <a:solidFill>
              <a:srgbClr val="FFC000"/>
            </a:solidFill>
          </a:endParaRPr>
        </a:p>
        <a:p>
          <a:pPr lvl="0" algn="ctr" defTabSz="977900">
            <a:lnSpc>
              <a:spcPct val="90000"/>
            </a:lnSpc>
            <a:spcBef>
              <a:spcPct val="0"/>
            </a:spcBef>
            <a:spcAft>
              <a:spcPct val="35000"/>
            </a:spcAft>
          </a:pPr>
          <a:r>
            <a:rPr lang="en-US" sz="1600" kern="1200" dirty="0" smtClean="0"/>
            <a:t>Compute a clique quickly</a:t>
          </a:r>
          <a:endParaRPr lang="en-US" sz="1600" kern="1200" dirty="0"/>
        </a:p>
      </dsp:txBody>
      <dsp:txXfrm>
        <a:off x="52404" y="478966"/>
        <a:ext cx="2802420" cy="1640618"/>
      </dsp:txXfrm>
    </dsp:sp>
    <dsp:sp modelId="{5F97F5D6-99CF-7B48-8CDD-0DF07980059F}">
      <dsp:nvSpPr>
        <dsp:cNvPr id="0" name=""/>
        <dsp:cNvSpPr/>
      </dsp:nvSpPr>
      <dsp:spPr>
        <a:xfrm rot="12822070" flipV="1">
          <a:off x="1441240" y="2351771"/>
          <a:ext cx="615754" cy="160551"/>
        </a:xfrm>
        <a:prstGeom prst="rightArrow">
          <a:avLst>
            <a:gd name="adj1" fmla="val 60000"/>
            <a:gd name="adj2" fmla="val 5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rot="-10800000">
        <a:off x="1485358" y="2397243"/>
        <a:ext cx="567589" cy="96331"/>
      </dsp:txXfrm>
    </dsp:sp>
    <dsp:sp modelId="{C1029D90-931C-F44D-ABC3-099FF045152B}">
      <dsp:nvSpPr>
        <dsp:cNvPr id="0" name=""/>
        <dsp:cNvSpPr/>
      </dsp:nvSpPr>
      <dsp:spPr>
        <a:xfrm>
          <a:off x="4067668" y="427924"/>
          <a:ext cx="2904504" cy="1742702"/>
        </a:xfrm>
        <a:prstGeom prst="roundRect">
          <a:avLst>
            <a:gd name="adj" fmla="val 10000"/>
          </a:avLst>
        </a:prstGeom>
        <a:gradFill rotWithShape="0">
          <a:gsLst>
            <a:gs pos="0">
              <a:schemeClr val="accent2">
                <a:hueOff val="296528"/>
                <a:satOff val="-6628"/>
                <a:lumOff val="-6274"/>
                <a:alphaOff val="0"/>
                <a:tint val="96000"/>
                <a:lumMod val="104000"/>
              </a:schemeClr>
            </a:gs>
            <a:gs pos="100000">
              <a:schemeClr val="accent2">
                <a:hueOff val="296528"/>
                <a:satOff val="-6628"/>
                <a:lumOff val="-627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100000"/>
            </a:lnSpc>
            <a:spcBef>
              <a:spcPct val="0"/>
            </a:spcBef>
            <a:spcAft>
              <a:spcPct val="35000"/>
            </a:spcAft>
          </a:pPr>
          <a:r>
            <a:rPr lang="en-US" sz="2200" b="1" kern="1200" dirty="0" smtClean="0">
              <a:solidFill>
                <a:srgbClr val="FFC000"/>
              </a:solidFill>
            </a:rPr>
            <a:t>Partition</a:t>
          </a:r>
        </a:p>
        <a:p>
          <a:pPr lvl="0" algn="ctr" defTabSz="977900">
            <a:lnSpc>
              <a:spcPct val="100000"/>
            </a:lnSpc>
            <a:spcBef>
              <a:spcPct val="0"/>
            </a:spcBef>
            <a:spcAft>
              <a:spcPct val="35000"/>
            </a:spcAft>
          </a:pPr>
          <a:r>
            <a:rPr lang="en-US" sz="2100" kern="1200" dirty="0" smtClean="0"/>
            <a:t> </a:t>
          </a:r>
          <a:r>
            <a:rPr lang="en-US" sz="1600" kern="1200" dirty="0" smtClean="0"/>
            <a:t>Generate sub-problems</a:t>
          </a:r>
          <a:endParaRPr lang="en-US" sz="1600" kern="1200" dirty="0"/>
        </a:p>
      </dsp:txBody>
      <dsp:txXfrm>
        <a:off x="4118710" y="478966"/>
        <a:ext cx="2802420" cy="1640618"/>
      </dsp:txXfrm>
    </dsp:sp>
    <dsp:sp modelId="{69E910D1-74A3-9643-A46C-71D5827BBB05}">
      <dsp:nvSpPr>
        <dsp:cNvPr id="0" name=""/>
        <dsp:cNvSpPr/>
      </dsp:nvSpPr>
      <dsp:spPr>
        <a:xfrm rot="19501803" flipV="1">
          <a:off x="5141594" y="2373618"/>
          <a:ext cx="615754" cy="175022"/>
        </a:xfrm>
        <a:prstGeom prst="rightArrow">
          <a:avLst>
            <a:gd name="adj1" fmla="val 60000"/>
            <a:gd name="adj2" fmla="val 50000"/>
          </a:avLst>
        </a:prstGeom>
        <a:gradFill rotWithShape="0">
          <a:gsLst>
            <a:gs pos="0">
              <a:schemeClr val="accent2">
                <a:hueOff val="444792"/>
                <a:satOff val="-9942"/>
                <a:lumOff val="-9412"/>
                <a:alphaOff val="0"/>
                <a:tint val="96000"/>
                <a:lumMod val="104000"/>
              </a:schemeClr>
            </a:gs>
            <a:gs pos="100000">
              <a:schemeClr val="accent2">
                <a:hueOff val="444792"/>
                <a:satOff val="-9942"/>
                <a:lumOff val="-941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0">
            <a:lnSpc>
              <a:spcPct val="90000"/>
            </a:lnSpc>
            <a:spcBef>
              <a:spcPct val="0"/>
            </a:spcBef>
            <a:spcAft>
              <a:spcPct val="35000"/>
            </a:spcAft>
          </a:pPr>
          <a:endParaRPr lang="en-US" sz="4000" kern="1200"/>
        </a:p>
      </dsp:txBody>
      <dsp:txXfrm rot="-5400000">
        <a:off x="5375450" y="2194553"/>
        <a:ext cx="105014" cy="563247"/>
      </dsp:txXfrm>
    </dsp:sp>
    <dsp:sp modelId="{71509791-7068-6C47-B41A-F64691C08DC6}">
      <dsp:nvSpPr>
        <dsp:cNvPr id="0" name=""/>
        <dsp:cNvSpPr/>
      </dsp:nvSpPr>
      <dsp:spPr>
        <a:xfrm>
          <a:off x="4067668" y="3332429"/>
          <a:ext cx="2904504" cy="1742702"/>
        </a:xfrm>
        <a:prstGeom prst="roundRect">
          <a:avLst>
            <a:gd name="adj" fmla="val 10000"/>
          </a:avLst>
        </a:prstGeom>
        <a:gradFill rotWithShape="0">
          <a:gsLst>
            <a:gs pos="0">
              <a:schemeClr val="accent2">
                <a:hueOff val="593057"/>
                <a:satOff val="-13255"/>
                <a:lumOff val="-12549"/>
                <a:alphaOff val="0"/>
                <a:tint val="96000"/>
                <a:lumMod val="104000"/>
              </a:schemeClr>
            </a:gs>
            <a:gs pos="100000">
              <a:schemeClr val="accent2">
                <a:hueOff val="593057"/>
                <a:satOff val="-13255"/>
                <a:lumOff val="-12549"/>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100000"/>
            </a:lnSpc>
            <a:spcBef>
              <a:spcPct val="0"/>
            </a:spcBef>
            <a:spcAft>
              <a:spcPct val="35000"/>
            </a:spcAft>
          </a:pPr>
          <a:r>
            <a:rPr lang="en-US" sz="2200" b="1" kern="1200" dirty="0" err="1" smtClean="0">
              <a:solidFill>
                <a:srgbClr val="FFC000"/>
              </a:solidFill>
            </a:rPr>
            <a:t>ZKHelper</a:t>
          </a:r>
          <a:endParaRPr lang="en-US" sz="2200" b="1" kern="1200" dirty="0" smtClean="0">
            <a:solidFill>
              <a:srgbClr val="FFC000"/>
            </a:solidFill>
          </a:endParaRPr>
        </a:p>
        <a:p>
          <a:pPr lvl="0" algn="ctr" defTabSz="977900">
            <a:lnSpc>
              <a:spcPct val="100000"/>
            </a:lnSpc>
            <a:spcBef>
              <a:spcPct val="0"/>
            </a:spcBef>
            <a:spcAft>
              <a:spcPct val="35000"/>
            </a:spcAft>
          </a:pPr>
          <a:r>
            <a:rPr lang="en-US" sz="1600" kern="1200" dirty="0" smtClean="0"/>
            <a:t>maintain </a:t>
          </a:r>
          <a:r>
            <a:rPr lang="en-US" sz="1600" kern="1200" dirty="0" err="1" smtClean="0"/>
            <a:t>global_max_weight</a:t>
          </a:r>
          <a:r>
            <a:rPr lang="en-US" sz="1600" kern="1200" dirty="0" smtClean="0"/>
            <a:t> in a </a:t>
          </a:r>
          <a:r>
            <a:rPr lang="en-US" sz="1600" kern="1200" dirty="0" err="1" smtClean="0"/>
            <a:t>znode</a:t>
          </a:r>
          <a:endParaRPr lang="en-US" sz="1600" kern="1200" dirty="0"/>
        </a:p>
      </dsp:txBody>
      <dsp:txXfrm>
        <a:off x="4118710" y="3383471"/>
        <a:ext cx="2802420" cy="1640618"/>
      </dsp:txXfrm>
    </dsp:sp>
    <dsp:sp modelId="{040CBA4E-0423-2C4C-8B4B-4810095591A5}">
      <dsp:nvSpPr>
        <dsp:cNvPr id="0" name=""/>
        <dsp:cNvSpPr/>
      </dsp:nvSpPr>
      <dsp:spPr>
        <a:xfrm rot="8885326" flipV="1">
          <a:off x="1301771" y="2989016"/>
          <a:ext cx="780118" cy="117858"/>
        </a:xfrm>
        <a:prstGeom prst="rightArrow">
          <a:avLst>
            <a:gd name="adj1" fmla="val 60000"/>
            <a:gd name="adj2" fmla="val 50000"/>
          </a:avLst>
        </a:prstGeom>
        <a:gradFill rotWithShape="0">
          <a:gsLst>
            <a:gs pos="0">
              <a:schemeClr val="accent2">
                <a:hueOff val="889585"/>
                <a:satOff val="-19883"/>
                <a:lumOff val="-18823"/>
                <a:alphaOff val="0"/>
                <a:tint val="96000"/>
                <a:lumMod val="104000"/>
              </a:schemeClr>
            </a:gs>
            <a:gs pos="100000">
              <a:schemeClr val="accent2">
                <a:hueOff val="889585"/>
                <a:satOff val="-19883"/>
                <a:lumOff val="-1882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334456" y="3003243"/>
        <a:ext cx="744761" cy="70714"/>
      </dsp:txXfrm>
    </dsp:sp>
    <dsp:sp modelId="{7DD8EA9F-B468-0B4E-BDF7-5F1BF1338DED}">
      <dsp:nvSpPr>
        <dsp:cNvPr id="0" name=""/>
        <dsp:cNvSpPr/>
      </dsp:nvSpPr>
      <dsp:spPr>
        <a:xfrm>
          <a:off x="1362" y="3332429"/>
          <a:ext cx="2904504" cy="1742702"/>
        </a:xfrm>
        <a:prstGeom prst="roundRect">
          <a:avLst>
            <a:gd name="adj" fmla="val 10000"/>
          </a:avLst>
        </a:prstGeom>
        <a:gradFill rotWithShape="0">
          <a:gsLst>
            <a:gs pos="0">
              <a:schemeClr val="accent2">
                <a:hueOff val="889585"/>
                <a:satOff val="-19883"/>
                <a:lumOff val="-18823"/>
                <a:alphaOff val="0"/>
                <a:tint val="96000"/>
                <a:lumMod val="104000"/>
              </a:schemeClr>
            </a:gs>
            <a:gs pos="100000">
              <a:schemeClr val="accent2">
                <a:hueOff val="889585"/>
                <a:satOff val="-19883"/>
                <a:lumOff val="-1882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solidFill>
                <a:srgbClr val="FFC000"/>
              </a:solidFill>
            </a:rPr>
            <a:t>Solver</a:t>
          </a:r>
          <a:r>
            <a:rPr lang="en-US" sz="2200" kern="1200" dirty="0" smtClean="0">
              <a:solidFill>
                <a:srgbClr val="FFC000"/>
              </a:solidFill>
            </a:rPr>
            <a:t> </a:t>
          </a:r>
        </a:p>
        <a:p>
          <a:pPr lvl="0" algn="ctr" defTabSz="977900">
            <a:lnSpc>
              <a:spcPct val="90000"/>
            </a:lnSpc>
            <a:spcBef>
              <a:spcPct val="0"/>
            </a:spcBef>
            <a:spcAft>
              <a:spcPct val="35000"/>
            </a:spcAft>
          </a:pPr>
          <a:r>
            <a:rPr lang="en-US" sz="1600" kern="1200" dirty="0" smtClean="0"/>
            <a:t>Solve sub-problems to get candidate solutions</a:t>
          </a:r>
          <a:endParaRPr lang="en-US" sz="1600" kern="1200" dirty="0"/>
        </a:p>
      </dsp:txBody>
      <dsp:txXfrm>
        <a:off x="52404" y="3383471"/>
        <a:ext cx="2802420" cy="16406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FA7950-D348-4547-BD0C-3A08DD866D4B}" type="datetimeFigureOut">
              <a:rPr lang="en-US" smtClean="0"/>
              <a:t>7/1/18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094CF0-F1B0-154F-868E-8A95D3C4B04F}" type="slidenum">
              <a:rPr lang="en-US" smtClean="0"/>
              <a:t>‹#›</a:t>
            </a:fld>
            <a:endParaRPr lang="en-US"/>
          </a:p>
        </p:txBody>
      </p:sp>
    </p:spTree>
    <p:extLst>
      <p:ext uri="{BB962C8B-B14F-4D97-AF65-F5344CB8AC3E}">
        <p14:creationId xmlns:p14="http://schemas.microsoft.com/office/powerpoint/2010/main" val="16719038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DE692-61DD-3C4C-9999-391A3BC69A19}" type="datetimeFigureOut">
              <a:rPr lang="en-US" smtClean="0"/>
              <a:t>7/1/18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10178-6077-3540-974C-15113C4057D4}" type="slidenum">
              <a:rPr lang="en-US" smtClean="0"/>
              <a:t>‹#›</a:t>
            </a:fld>
            <a:endParaRPr lang="en-US"/>
          </a:p>
        </p:txBody>
      </p:sp>
    </p:spTree>
    <p:extLst>
      <p:ext uri="{BB962C8B-B14F-4D97-AF65-F5344CB8AC3E}">
        <p14:creationId xmlns:p14="http://schemas.microsoft.com/office/powerpoint/2010/main" val="6461533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networkrepository.com/"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aceklaskowski.gitbooks.io/mastering-apache-spark/spark-driver.html" TargetMode="External"/><Relationship Id="rId4" Type="http://schemas.openxmlformats.org/officeDocument/2006/relationships/hyperlink" Target="https://jaceklaskowski.gitbooks.io/mastering-apache-spark/spark-master.html" TargetMode="External"/><Relationship Id="rId5" Type="http://schemas.openxmlformats.org/officeDocument/2006/relationships/hyperlink" Target="https://jaceklaskowski.gitbooks.io/mastering-apache-spark/spark-workers.html" TargetMode="External"/><Relationship Id="rId6" Type="http://schemas.openxmlformats.org/officeDocument/2006/relationships/hyperlink" Target="https://jaceklaskowski.gitbooks.io/mastering-apache-spark/spark-Executor.html" TargetMode="External"/><Relationship Id="rId7" Type="http://schemas.openxmlformats.org/officeDocument/2006/relationships/hyperlink" Target="https://jaceklaskowski.gitbooks.io/mastering-apache-spark/spark-SparkContext.html" TargetMode="External"/><Relationship Id="rId8" Type="http://schemas.openxmlformats.org/officeDocument/2006/relationships/hyperlink" Target="https://jaceklaskowski.gitbooks.io/mastering-apache-spark/spark-taskscheduler-Task.html"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610178-6077-3540-974C-15113C4057D4}" type="slidenum">
              <a:rPr lang="en-US" smtClean="0"/>
              <a:t>1</a:t>
            </a:fld>
            <a:endParaRPr lang="en-US"/>
          </a:p>
        </p:txBody>
      </p:sp>
    </p:spTree>
    <p:extLst>
      <p:ext uri="{BB962C8B-B14F-4D97-AF65-F5344CB8AC3E}">
        <p14:creationId xmlns:p14="http://schemas.microsoft.com/office/powerpoint/2010/main" val="230885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Spark Driver runs on the Master node, hosts </a:t>
            </a:r>
            <a:r>
              <a:rPr lang="en-US" sz="1200" kern="1200" dirty="0" err="1" smtClean="0">
                <a:solidFill>
                  <a:schemeClr val="tx1"/>
                </a:solidFill>
                <a:effectLst/>
                <a:latin typeface="+mn-lt"/>
                <a:ea typeface="+mn-ea"/>
                <a:cs typeface="+mn-cs"/>
              </a:rPr>
              <a:t>SparkContext</a:t>
            </a:r>
            <a:r>
              <a:rPr lang="en-US" sz="1200" kern="1200" dirty="0" smtClean="0">
                <a:solidFill>
                  <a:schemeClr val="tx1"/>
                </a:solidFill>
                <a:effectLst/>
                <a:latin typeface="+mn-lt"/>
                <a:ea typeface="+mn-ea"/>
                <a:cs typeface="+mn-cs"/>
              </a:rPr>
              <a:t> for the application, and negotiates with the Cluster Manager.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Driver requests Cluster Manager to assign tasks to executors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Driver groups set of tasks within the application into stages and create a DAG of stages. These stages are transformed into a set of tasks and scheduled for execution on the worker nodes via </a:t>
            </a:r>
            <a:r>
              <a:rPr lang="en-US" sz="1200" kern="1200" dirty="0" err="1" smtClean="0">
                <a:solidFill>
                  <a:schemeClr val="tx1"/>
                </a:solidFill>
                <a:effectLst/>
                <a:latin typeface="+mn-lt"/>
                <a:ea typeface="+mn-ea"/>
                <a:cs typeface="+mn-cs"/>
              </a:rPr>
              <a:t>TaskScheduler</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Driver requests Cluster Manager to assign executors based on the data placement, i.e. to assign those executors running on the worker nodes, which contain the RDD partition on which tasks are to be run. </a:t>
            </a:r>
          </a:p>
          <a:p>
            <a:r>
              <a:rPr lang="en-US" sz="1200" kern="1200" dirty="0" smtClean="0">
                <a:solidFill>
                  <a:schemeClr val="tx1"/>
                </a:solidFill>
                <a:effectLst/>
                <a:latin typeface="+mn-lt"/>
                <a:ea typeface="+mn-ea"/>
                <a:cs typeface="+mn-cs"/>
              </a:rPr>
              <a:t>Executors running on each worker node register with the Driver to which they are assigned, and they run the task assigned to them by performing in-memory processing and computation. </a:t>
            </a:r>
          </a:p>
          <a:p>
            <a:r>
              <a:rPr lang="en-US" sz="1200" kern="1200" dirty="0" smtClean="0">
                <a:solidFill>
                  <a:schemeClr val="tx1"/>
                </a:solidFill>
                <a:effectLst/>
                <a:latin typeface="+mn-lt"/>
                <a:ea typeface="+mn-ea"/>
                <a:cs typeface="+mn-cs"/>
              </a:rPr>
              <a:t>The number of Executor processes running on the worker node can be one or more. Similarly, a single Executor can run one or more tasks concurrently. </a:t>
            </a:r>
          </a:p>
          <a:p>
            <a:r>
              <a:rPr lang="en-US" sz="1200" kern="1200" dirty="0" smtClean="0">
                <a:solidFill>
                  <a:schemeClr val="tx1"/>
                </a:solidFill>
                <a:effectLst/>
                <a:latin typeface="+mn-lt"/>
                <a:ea typeface="+mn-ea"/>
                <a:cs typeface="+mn-cs"/>
              </a:rPr>
              <a:t>The Cluster Manager contains information about all the resources across the compute nodes that together form the cluster. It is responsible for resource management in the cluster. Spark supports three different cluster managers, namely Standalone, YARN, and </a:t>
            </a:r>
            <a:r>
              <a:rPr lang="en-US" sz="1200" kern="1200" dirty="0" err="1" smtClean="0">
                <a:solidFill>
                  <a:schemeClr val="tx1"/>
                </a:solidFill>
                <a:effectLst/>
                <a:latin typeface="+mn-lt"/>
                <a:ea typeface="+mn-ea"/>
                <a:cs typeface="+mn-cs"/>
              </a:rPr>
              <a:t>Mesos</a:t>
            </a:r>
            <a:r>
              <a:rPr lang="en-US" sz="1200" kern="1200" dirty="0" smtClean="0">
                <a:solidFill>
                  <a:schemeClr val="tx1"/>
                </a:solidFill>
                <a:effectLst/>
                <a:latin typeface="+mn-lt"/>
                <a:ea typeface="+mn-ea"/>
                <a:cs typeface="+mn-cs"/>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13</a:t>
            </a:fld>
            <a:endParaRPr lang="en-US"/>
          </a:p>
        </p:txBody>
      </p:sp>
    </p:spTree>
    <p:extLst>
      <p:ext uri="{BB962C8B-B14F-4D97-AF65-F5344CB8AC3E}">
        <p14:creationId xmlns:p14="http://schemas.microsoft.com/office/powerpoint/2010/main" val="93177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Each vertex has an unique id and</a:t>
            </a:r>
            <a:r>
              <a:rPr lang="en-US" altLang="zh-CN" baseline="0" dirty="0" smtClean="0"/>
              <a:t> its</a:t>
            </a:r>
            <a:r>
              <a:rPr lang="en-US" altLang="zh-CN" dirty="0" smtClean="0"/>
              <a:t> property;</a:t>
            </a:r>
          </a:p>
          <a:p>
            <a:r>
              <a:rPr lang="en-US" dirty="0" smtClean="0"/>
              <a:t>Each edge has</a:t>
            </a:r>
            <a:r>
              <a:rPr lang="en-US" baseline="0" dirty="0" smtClean="0"/>
              <a:t> an source vertex id, an destination vertex id, and its property.</a:t>
            </a:r>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14</a:t>
            </a:fld>
            <a:endParaRPr lang="en-US"/>
          </a:p>
        </p:txBody>
      </p:sp>
    </p:spTree>
    <p:extLst>
      <p:ext uri="{BB962C8B-B14F-4D97-AF65-F5344CB8AC3E}">
        <p14:creationId xmlns:p14="http://schemas.microsoft.com/office/powerpoint/2010/main" val="384426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GraphX</a:t>
            </a:r>
            <a:r>
              <a:rPr lang="en-US" sz="1200" b="0" i="0" kern="1200" dirty="0" smtClean="0">
                <a:solidFill>
                  <a:schemeClr val="tx1"/>
                </a:solidFill>
                <a:effectLst/>
                <a:latin typeface="+mn-lt"/>
                <a:ea typeface="+mn-ea"/>
                <a:cs typeface="+mn-cs"/>
              </a:rPr>
              <a:t> comes with a variety of graph algorithms, many of which were contributed by our users.</a:t>
            </a:r>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Speed</a:t>
            </a:r>
          </a:p>
          <a:p>
            <a:r>
              <a:rPr lang="en-US" sz="1200" b="0" i="0" kern="1200" dirty="0" smtClean="0">
                <a:solidFill>
                  <a:schemeClr val="tx1"/>
                </a:solidFill>
                <a:effectLst/>
                <a:latin typeface="+mn-lt"/>
                <a:ea typeface="+mn-ea"/>
                <a:cs typeface="+mn-cs"/>
              </a:rPr>
              <a:t>Comparable performance to the fastest specialized graph processing systems.</a:t>
            </a:r>
          </a:p>
          <a:p>
            <a:r>
              <a:rPr lang="en-US" sz="1200" b="0" i="0" kern="1200" dirty="0" err="1" smtClean="0">
                <a:solidFill>
                  <a:schemeClr val="tx1"/>
                </a:solidFill>
                <a:effectLst/>
                <a:latin typeface="+mn-lt"/>
                <a:ea typeface="+mn-ea"/>
                <a:cs typeface="+mn-cs"/>
              </a:rPr>
              <a:t>GraphX</a:t>
            </a:r>
            <a:r>
              <a:rPr lang="en-US" sz="1200" b="0" i="0" kern="1200" dirty="0" smtClean="0">
                <a:solidFill>
                  <a:schemeClr val="tx1"/>
                </a:solidFill>
                <a:effectLst/>
                <a:latin typeface="+mn-lt"/>
                <a:ea typeface="+mn-ea"/>
                <a:cs typeface="+mn-cs"/>
              </a:rPr>
              <a:t> competes on performance with the fastest graph systems while retaining Spark's flexibility, fault tolerance, and ease of use.</a:t>
            </a:r>
          </a:p>
          <a:p>
            <a:endParaRPr lang="en-US" dirty="0" smtClean="0"/>
          </a:p>
        </p:txBody>
      </p:sp>
      <p:sp>
        <p:nvSpPr>
          <p:cNvPr id="4" name="Slide Number Placeholder 3"/>
          <p:cNvSpPr>
            <a:spLocks noGrp="1"/>
          </p:cNvSpPr>
          <p:nvPr>
            <p:ph type="sldNum" sz="quarter" idx="10"/>
          </p:nvPr>
        </p:nvSpPr>
        <p:spPr/>
        <p:txBody>
          <a:bodyPr/>
          <a:lstStyle/>
          <a:p>
            <a:fld id="{8E610178-6077-3540-974C-15113C4057D4}" type="slidenum">
              <a:rPr lang="en-US" smtClean="0"/>
              <a:t>15</a:t>
            </a:fld>
            <a:endParaRPr lang="en-US"/>
          </a:p>
        </p:txBody>
      </p:sp>
    </p:spTree>
    <p:extLst>
      <p:ext uri="{BB962C8B-B14F-4D97-AF65-F5344CB8AC3E}">
        <p14:creationId xmlns:p14="http://schemas.microsoft.com/office/powerpoint/2010/main" val="252556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ZooKeeper</a:t>
            </a:r>
            <a:r>
              <a:rPr lang="en-US" sz="1200" b="0" i="0" kern="1200" dirty="0">
                <a:solidFill>
                  <a:schemeClr val="tx1"/>
                </a:solidFill>
                <a:effectLst/>
                <a:latin typeface="+mn-lt"/>
                <a:ea typeface="+mn-ea"/>
                <a:cs typeface="+mn-cs"/>
              </a:rPr>
              <a:t> provides a very simple interface and services. </a:t>
            </a:r>
            <a:r>
              <a:rPr lang="en-US" sz="1200" b="0" i="0" kern="1200" dirty="0" err="1">
                <a:solidFill>
                  <a:schemeClr val="tx1"/>
                </a:solidFill>
                <a:effectLst/>
                <a:latin typeface="+mn-lt"/>
                <a:ea typeface="+mn-ea"/>
                <a:cs typeface="+mn-cs"/>
              </a:rPr>
              <a:t>ZooKeeper</a:t>
            </a:r>
            <a:r>
              <a:rPr lang="en-US" sz="1200" b="0" i="0" kern="1200" dirty="0">
                <a:solidFill>
                  <a:schemeClr val="tx1"/>
                </a:solidFill>
                <a:effectLst/>
                <a:latin typeface="+mn-lt"/>
                <a:ea typeface="+mn-ea"/>
                <a:cs typeface="+mn-cs"/>
              </a:rPr>
              <a:t> brings these key benefits:</a:t>
            </a:r>
          </a:p>
          <a:p>
            <a:r>
              <a:rPr lang="en-US" sz="1200" b="1" i="0" kern="1200" dirty="0">
                <a:solidFill>
                  <a:schemeClr val="tx1"/>
                </a:solidFill>
                <a:effectLst/>
                <a:latin typeface="+mn-lt"/>
                <a:ea typeface="+mn-ea"/>
                <a:cs typeface="+mn-cs"/>
              </a:rPr>
              <a:t>Fast.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ZooKeeper</a:t>
            </a:r>
            <a:r>
              <a:rPr lang="en-US" sz="1200" b="0" i="0" kern="1200" dirty="0">
                <a:solidFill>
                  <a:schemeClr val="tx1"/>
                </a:solidFill>
                <a:effectLst/>
                <a:latin typeface="+mn-lt"/>
                <a:ea typeface="+mn-ea"/>
                <a:cs typeface="+mn-cs"/>
              </a:rPr>
              <a:t> is especially fast with workloads where reads to the data are more common than writes. The ideal read/write ratio is about 10:1.</a:t>
            </a:r>
          </a:p>
          <a:p>
            <a:r>
              <a:rPr lang="en-US" sz="1200" b="1" i="0" kern="1200" dirty="0">
                <a:solidFill>
                  <a:schemeClr val="tx1"/>
                </a:solidFill>
                <a:effectLst/>
                <a:latin typeface="+mn-lt"/>
                <a:ea typeface="+mn-ea"/>
                <a:cs typeface="+mn-cs"/>
              </a:rPr>
              <a:t>Reliable.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ZooKeeper</a:t>
            </a:r>
            <a:r>
              <a:rPr lang="en-US" sz="1200" b="0" i="0" kern="1200" dirty="0">
                <a:solidFill>
                  <a:schemeClr val="tx1"/>
                </a:solidFill>
                <a:effectLst/>
                <a:latin typeface="+mn-lt"/>
                <a:ea typeface="+mn-ea"/>
                <a:cs typeface="+mn-cs"/>
              </a:rPr>
              <a:t> is replicated over a set of hosts (called an ensemble) and the servers are aware of each other. As long as a critical mass of servers is available, the </a:t>
            </a:r>
            <a:r>
              <a:rPr lang="en-US" sz="1200" b="0" i="0" kern="1200" dirty="0" err="1">
                <a:solidFill>
                  <a:schemeClr val="tx1"/>
                </a:solidFill>
                <a:effectLst/>
                <a:latin typeface="+mn-lt"/>
                <a:ea typeface="+mn-ea"/>
                <a:cs typeface="+mn-cs"/>
              </a:rPr>
              <a:t>ZooKeeper</a:t>
            </a:r>
            <a:r>
              <a:rPr lang="en-US" sz="1200" b="0" i="0" kern="1200" dirty="0">
                <a:solidFill>
                  <a:schemeClr val="tx1"/>
                </a:solidFill>
                <a:effectLst/>
                <a:latin typeface="+mn-lt"/>
                <a:ea typeface="+mn-ea"/>
                <a:cs typeface="+mn-cs"/>
              </a:rPr>
              <a:t> service will also be available. There is no single point of failure.</a:t>
            </a:r>
          </a:p>
          <a:p>
            <a:r>
              <a:rPr lang="en-US" sz="1200" b="1" i="0" kern="1200" dirty="0">
                <a:solidFill>
                  <a:schemeClr val="tx1"/>
                </a:solidFill>
                <a:effectLst/>
                <a:latin typeface="+mn-lt"/>
                <a:ea typeface="+mn-ea"/>
                <a:cs typeface="+mn-cs"/>
              </a:rPr>
              <a:t>Simple.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ZooKeeper</a:t>
            </a:r>
            <a:r>
              <a:rPr lang="en-US" sz="1200" b="0" i="0" kern="1200" dirty="0">
                <a:solidFill>
                  <a:schemeClr val="tx1"/>
                </a:solidFill>
                <a:effectLst/>
                <a:latin typeface="+mn-lt"/>
                <a:ea typeface="+mn-ea"/>
                <a:cs typeface="+mn-cs"/>
              </a:rPr>
              <a:t> maintain a standard hierarchical name space, similar to files and directories.</a:t>
            </a:r>
          </a:p>
          <a:p>
            <a:r>
              <a:rPr lang="en-US" sz="1200" b="1" i="0" kern="1200" dirty="0">
                <a:solidFill>
                  <a:schemeClr val="tx1"/>
                </a:solidFill>
                <a:effectLst/>
                <a:latin typeface="+mn-lt"/>
                <a:ea typeface="+mn-ea"/>
                <a:cs typeface="+mn-cs"/>
              </a:rPr>
              <a:t>Ordered.</a:t>
            </a:r>
            <a:r>
              <a:rPr lang="en-US" sz="1200" b="0" i="0" kern="1200" dirty="0">
                <a:solidFill>
                  <a:schemeClr val="tx1"/>
                </a:solidFill>
                <a:effectLst/>
                <a:latin typeface="+mn-lt"/>
                <a:ea typeface="+mn-ea"/>
                <a:cs typeface="+mn-cs"/>
              </a:rPr>
              <a:t> The service maintains a record of all transactions, which can be used for higher-level abstractions, like synchronization primitives.</a:t>
            </a: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hortonworks.com</a:t>
            </a:r>
            <a:r>
              <a:rPr lang="en-US" sz="1200" b="0" i="0" kern="1200" dirty="0">
                <a:solidFill>
                  <a:schemeClr val="tx1"/>
                </a:solidFill>
                <a:effectLst/>
                <a:latin typeface="+mn-lt"/>
                <a:ea typeface="+mn-ea"/>
                <a:cs typeface="+mn-cs"/>
              </a:rPr>
              <a:t>/apache/zookeeper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first figure is the Client-server architecture of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second figure is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data model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from</a:t>
            </a:r>
            <a:r>
              <a:rPr lang="en-US" sz="1200" b="0" i="0" kern="1200" baseline="0" dirty="0" smtClean="0">
                <a:solidFill>
                  <a:schemeClr val="tx1"/>
                </a:solidFill>
                <a:effectLst/>
                <a:latin typeface="+mn-lt"/>
                <a:ea typeface="+mn-ea"/>
                <a:cs typeface="+mn-cs"/>
              </a:rPr>
              <a:t> [https://www.3pillarglobal.com/insights/test-execution-distributed-environment-using-zookeeper-poc?cn-reloaded=1]</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16</a:t>
            </a:fld>
            <a:endParaRPr lang="en-US"/>
          </a:p>
        </p:txBody>
      </p:sp>
    </p:spTree>
    <p:extLst>
      <p:ext uri="{BB962C8B-B14F-4D97-AF65-F5344CB8AC3E}">
        <p14:creationId xmlns:p14="http://schemas.microsoft.com/office/powerpoint/2010/main" val="2262928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120000"/>
                  </a:lnSpc>
                </a:pPr>
                <a:r>
                  <a:rPr lang="en-US" sz="1200" dirty="0" smtClean="0"/>
                  <a:t>Implement PS-MWC </a:t>
                </a:r>
                <a:r>
                  <a:rPr lang="en-US" sz="1200" dirty="0"/>
                  <a:t>using </a:t>
                </a:r>
                <a:r>
                  <a:rPr lang="en-US" sz="1200" dirty="0" err="1"/>
                  <a:t>GraphX</a:t>
                </a:r>
                <a:r>
                  <a:rPr lang="en-US" sz="1200" dirty="0"/>
                  <a:t> library in </a:t>
                </a:r>
                <a:r>
                  <a:rPr lang="en-US" sz="1200" dirty="0" smtClean="0"/>
                  <a:t>Scala</a:t>
                </a:r>
              </a:p>
              <a:p>
                <a:pPr>
                  <a:lnSpc>
                    <a:spcPct val="120000"/>
                  </a:lnSpc>
                </a:pPr>
                <a:r>
                  <a:rPr lang="en-US" sz="1200" dirty="0"/>
                  <a:t>U</a:t>
                </a:r>
                <a:r>
                  <a:rPr lang="en-US" sz="1200" dirty="0" smtClean="0"/>
                  <a:t>se </a:t>
                </a:r>
                <a:r>
                  <a:rPr lang="en-US" sz="1200" dirty="0"/>
                  <a:t>Apache </a:t>
                </a:r>
                <a:r>
                  <a:rPr lang="en-US" sz="1200" dirty="0" err="1"/>
                  <a:t>ZooKeeper</a:t>
                </a:r>
                <a:r>
                  <a:rPr lang="en-US" sz="1200" dirty="0"/>
                  <a:t> service to maintain and update the value of </a:t>
                </a:r>
                <a14:m>
                  <m:oMath xmlns:m="http://schemas.openxmlformats.org/officeDocument/2006/math">
                    <m:r>
                      <a:rPr lang="en-US" sz="1200" i="1">
                        <a:latin typeface="Cambria Math" charset="0"/>
                      </a:rPr>
                      <m:t>𝑔𝑙𝑜𝑏𝑎𝑙</m:t>
                    </m:r>
                    <m:r>
                      <a:rPr lang="en-US" sz="1200" i="1">
                        <a:latin typeface="Cambria Math" charset="0"/>
                      </a:rPr>
                      <m:t>_</m:t>
                    </m:r>
                    <m:r>
                      <a:rPr lang="en-US" sz="1200" i="1">
                        <a:latin typeface="Cambria Math" charset="0"/>
                      </a:rPr>
                      <m:t>𝑚𝑎𝑥</m:t>
                    </m:r>
                    <m:r>
                      <a:rPr lang="en-US" sz="1200" i="1">
                        <a:latin typeface="Cambria Math" charset="0"/>
                      </a:rPr>
                      <m:t>_</m:t>
                    </m:r>
                    <m:r>
                      <a:rPr lang="en-US" sz="1200" i="1">
                        <a:latin typeface="Cambria Math" charset="0"/>
                      </a:rPr>
                      <m:t>𝑤𝑒𝑖𝑔h𝑡</m:t>
                    </m:r>
                  </m:oMath>
                </a14:m>
                <a:r>
                  <a:rPr lang="en-US" sz="1200" dirty="0"/>
                  <a:t> which can be accessed by each </a:t>
                </a:r>
                <a:r>
                  <a:rPr lang="en-US" sz="1200" dirty="0" smtClean="0"/>
                  <a:t>executor</a:t>
                </a:r>
              </a:p>
              <a:p>
                <a:pPr>
                  <a:lnSpc>
                    <a:spcPct val="120000"/>
                  </a:lnSpc>
                </a:pPr>
                <a:r>
                  <a:rPr lang="en-US" sz="1200" dirty="0" smtClean="0"/>
                  <a:t>Improve the </a:t>
                </a:r>
                <a:r>
                  <a:rPr lang="en-US" sz="1200" dirty="0"/>
                  <a:t>efficiency of PS-MWC </a:t>
                </a:r>
                <a:r>
                  <a:rPr lang="en-US" sz="1200" dirty="0" smtClean="0"/>
                  <a:t>in </a:t>
                </a:r>
                <a:r>
                  <a:rPr lang="en-US" sz="1200" dirty="0"/>
                  <a:t>the light of Spark Tuning </a:t>
                </a:r>
                <a:r>
                  <a:rPr lang="en-US" sz="1200" dirty="0" smtClean="0"/>
                  <a:t>Guide</a:t>
                </a:r>
              </a:p>
              <a:p>
                <a:pPr lvl="0"/>
                <a:endParaRPr lang="en-US" dirty="0" smtClean="0"/>
              </a:p>
              <a:p>
                <a:pPr lvl="0"/>
                <a:r>
                  <a:rPr lang="en-US" dirty="0" smtClean="0"/>
                  <a:t>initialize </a:t>
                </a:r>
                <a:r>
                  <a:rPr lang="en-US" i="1" dirty="0" err="1" smtClean="0"/>
                  <a:t>global_max</a:t>
                </a:r>
                <a:r>
                  <a:rPr lang="en-US" dirty="0" smtClean="0"/>
                  <a:t> with the weight of a clique we get in a quick way;</a:t>
                </a:r>
              </a:p>
              <a:p>
                <a:pPr lvl="0"/>
                <a:r>
                  <a:rPr lang="en-US" b="1" dirty="0" smtClean="0"/>
                  <a:t>partition</a:t>
                </a:r>
                <a:r>
                  <a:rPr lang="en-US" dirty="0" smtClean="0"/>
                  <a:t> the whole graph into sub-problems </a:t>
                </a:r>
                <a:r>
                  <a:rPr lang="en-US" b="1" dirty="0" smtClean="0"/>
                  <a:t>in parallel</a:t>
                </a:r>
                <a:r>
                  <a:rPr lang="en-US" dirty="0" smtClean="0"/>
                  <a:t>;</a:t>
                </a:r>
              </a:p>
              <a:p>
                <a:pPr lvl="0"/>
                <a:r>
                  <a:rPr lang="en-US" b="1" dirty="0" smtClean="0"/>
                  <a:t>solve</a:t>
                </a:r>
                <a:r>
                  <a:rPr lang="en-US" dirty="0" smtClean="0"/>
                  <a:t> sub-problems to get candidate solutions </a:t>
                </a:r>
                <a:r>
                  <a:rPr lang="en-US" b="1" dirty="0" smtClean="0"/>
                  <a:t>in parallel</a:t>
                </a:r>
                <a:r>
                  <a:rPr lang="en-US" dirty="0" smtClean="0"/>
                  <a:t>, </a:t>
                </a:r>
                <a:r>
                  <a:rPr lang="en-US" b="1" dirty="0" smtClean="0"/>
                  <a:t>update</a:t>
                </a:r>
                <a:r>
                  <a:rPr lang="en-US" dirty="0" smtClean="0"/>
                  <a:t> </a:t>
                </a:r>
                <a:r>
                  <a:rPr lang="en-US" i="1" dirty="0" err="1" smtClean="0"/>
                  <a:t>global_max</a:t>
                </a:r>
                <a:r>
                  <a:rPr lang="en-US" i="1" dirty="0" smtClean="0"/>
                  <a:t>;</a:t>
                </a:r>
                <a:endParaRPr lang="en-US" dirty="0" smtClean="0"/>
              </a:p>
              <a:p>
                <a:pPr lvl="0"/>
                <a:r>
                  <a:rPr lang="en-US" b="1" dirty="0" smtClean="0"/>
                  <a:t>prune</a:t>
                </a:r>
                <a:r>
                  <a:rPr lang="en-US" dirty="0" smtClean="0"/>
                  <a:t> sub-problems</a:t>
                </a:r>
                <a:r>
                  <a:rPr lang="zh-CN" altLang="en-US" dirty="0" smtClean="0"/>
                  <a:t> </a:t>
                </a:r>
                <a:r>
                  <a:rPr lang="en-US" dirty="0" smtClean="0"/>
                  <a:t>with </a:t>
                </a:r>
                <a:r>
                  <a:rPr lang="en-US" i="1" dirty="0" err="1" smtClean="0"/>
                  <a:t>global_max</a:t>
                </a:r>
                <a:r>
                  <a:rPr lang="en-US" dirty="0" smtClean="0"/>
                  <a:t> in partitioning step and solving step;</a:t>
                </a:r>
              </a:p>
              <a:p>
                <a:pPr lvl="0"/>
                <a:r>
                  <a:rPr lang="en-US" dirty="0" smtClean="0"/>
                  <a:t>choose the best candidate solution as final solution </a:t>
                </a:r>
              </a:p>
              <a:p>
                <a:endParaRPr lang="en-US" dirty="0"/>
              </a:p>
            </p:txBody>
          </p:sp>
        </mc:Choice>
        <mc:Fallback xmlns="">
          <p:sp>
            <p:nvSpPr>
              <p:cNvPr id="3" name="Notes Placeholder 2"/>
              <p:cNvSpPr>
                <a:spLocks noGrp="1"/>
              </p:cNvSpPr>
              <p:nvPr>
                <p:ph type="body" idx="1"/>
              </p:nvPr>
            </p:nvSpPr>
            <p:spPr/>
            <p:txBody>
              <a:bodyPr/>
              <a:lstStyle/>
              <a:p>
                <a:pPr>
                  <a:lnSpc>
                    <a:spcPct val="120000"/>
                  </a:lnSpc>
                </a:pPr>
                <a:r>
                  <a:rPr lang="en-US" sz="1200" dirty="0" smtClean="0"/>
                  <a:t>Implement PS-MWC </a:t>
                </a:r>
                <a:r>
                  <a:rPr lang="en-US" sz="1200" dirty="0"/>
                  <a:t>using </a:t>
                </a:r>
                <a:r>
                  <a:rPr lang="en-US" sz="1200" dirty="0" err="1"/>
                  <a:t>GraphX</a:t>
                </a:r>
                <a:r>
                  <a:rPr lang="en-US" sz="1200" dirty="0"/>
                  <a:t> library in </a:t>
                </a:r>
                <a:r>
                  <a:rPr lang="en-US" sz="1200" dirty="0" smtClean="0"/>
                  <a:t>Scala</a:t>
                </a:r>
              </a:p>
              <a:p>
                <a:pPr>
                  <a:lnSpc>
                    <a:spcPct val="120000"/>
                  </a:lnSpc>
                </a:pPr>
                <a:r>
                  <a:rPr lang="en-US" sz="1200" dirty="0"/>
                  <a:t>U</a:t>
                </a:r>
                <a:r>
                  <a:rPr lang="en-US" sz="1200" dirty="0" smtClean="0"/>
                  <a:t>se </a:t>
                </a:r>
                <a:r>
                  <a:rPr lang="en-US" sz="1200" dirty="0"/>
                  <a:t>Apache </a:t>
                </a:r>
                <a:r>
                  <a:rPr lang="en-US" sz="1200" dirty="0" err="1"/>
                  <a:t>ZooKeeper</a:t>
                </a:r>
                <a:r>
                  <a:rPr lang="en-US" sz="1200" dirty="0"/>
                  <a:t> service to maintain and update the value of </a:t>
                </a:r>
                <a:r>
                  <a:rPr lang="en-US" sz="1200" i="0">
                    <a:latin typeface="Cambria Math" charset="0"/>
                  </a:rPr>
                  <a:t>𝑔𝑙𝑜𝑏𝑎𝑙_𝑚𝑎𝑥_𝑤𝑒𝑖𝑔ℎ𝑡</a:t>
                </a:r>
                <a:r>
                  <a:rPr lang="en-US" sz="1200" dirty="0"/>
                  <a:t> which can be accessed by each </a:t>
                </a:r>
                <a:r>
                  <a:rPr lang="en-US" sz="1200" dirty="0" smtClean="0"/>
                  <a:t>executor</a:t>
                </a:r>
              </a:p>
              <a:p>
                <a:pPr>
                  <a:lnSpc>
                    <a:spcPct val="120000"/>
                  </a:lnSpc>
                </a:pPr>
                <a:r>
                  <a:rPr lang="en-US" sz="1200" dirty="0" smtClean="0"/>
                  <a:t>Improve the </a:t>
                </a:r>
                <a:r>
                  <a:rPr lang="en-US" sz="1200" dirty="0"/>
                  <a:t>efficiency of PS-MWC </a:t>
                </a:r>
                <a:r>
                  <a:rPr lang="en-US" sz="1200" dirty="0" smtClean="0"/>
                  <a:t>in </a:t>
                </a:r>
                <a:r>
                  <a:rPr lang="en-US" sz="1200" dirty="0"/>
                  <a:t>the light of Spark Tuning </a:t>
                </a:r>
                <a:r>
                  <a:rPr lang="en-US" sz="1200" dirty="0" smtClean="0"/>
                  <a:t>Guide</a:t>
                </a:r>
              </a:p>
              <a:p>
                <a:pPr lvl="0"/>
                <a:endParaRPr lang="en-US" dirty="0" smtClean="0"/>
              </a:p>
              <a:p>
                <a:pPr lvl="0"/>
                <a:r>
                  <a:rPr lang="en-US" dirty="0" smtClean="0"/>
                  <a:t>initialize </a:t>
                </a:r>
                <a:r>
                  <a:rPr lang="en-US" i="1" dirty="0" err="1" smtClean="0"/>
                  <a:t>global_max</a:t>
                </a:r>
                <a:r>
                  <a:rPr lang="en-US" dirty="0" smtClean="0"/>
                  <a:t> with the weight of a clique we get in a quick way;</a:t>
                </a:r>
              </a:p>
              <a:p>
                <a:pPr lvl="0"/>
                <a:r>
                  <a:rPr lang="en-US" b="1" dirty="0" smtClean="0"/>
                  <a:t>partition</a:t>
                </a:r>
                <a:r>
                  <a:rPr lang="en-US" dirty="0" smtClean="0"/>
                  <a:t> the whole graph into sub-problems </a:t>
                </a:r>
                <a:r>
                  <a:rPr lang="en-US" b="1" dirty="0" smtClean="0"/>
                  <a:t>in parallel</a:t>
                </a:r>
                <a:r>
                  <a:rPr lang="en-US" dirty="0" smtClean="0"/>
                  <a:t>;</a:t>
                </a:r>
              </a:p>
              <a:p>
                <a:pPr lvl="0"/>
                <a:r>
                  <a:rPr lang="en-US" b="1" dirty="0" smtClean="0"/>
                  <a:t>solve</a:t>
                </a:r>
                <a:r>
                  <a:rPr lang="en-US" dirty="0" smtClean="0"/>
                  <a:t> sub-problems to get candidate solutions </a:t>
                </a:r>
                <a:r>
                  <a:rPr lang="en-US" b="1" dirty="0" smtClean="0"/>
                  <a:t>in parallel</a:t>
                </a:r>
                <a:r>
                  <a:rPr lang="en-US" dirty="0" smtClean="0"/>
                  <a:t>, </a:t>
                </a:r>
                <a:r>
                  <a:rPr lang="en-US" b="1" dirty="0" smtClean="0"/>
                  <a:t>update</a:t>
                </a:r>
                <a:r>
                  <a:rPr lang="en-US" dirty="0" smtClean="0"/>
                  <a:t> </a:t>
                </a:r>
                <a:r>
                  <a:rPr lang="en-US" i="1" dirty="0" err="1" smtClean="0"/>
                  <a:t>global_max</a:t>
                </a:r>
                <a:r>
                  <a:rPr lang="en-US" i="1" dirty="0" smtClean="0"/>
                  <a:t>;</a:t>
                </a:r>
                <a:endParaRPr lang="en-US" dirty="0" smtClean="0"/>
              </a:p>
              <a:p>
                <a:pPr lvl="0"/>
                <a:r>
                  <a:rPr lang="en-US" b="1" dirty="0" smtClean="0"/>
                  <a:t>prune</a:t>
                </a:r>
                <a:r>
                  <a:rPr lang="en-US" dirty="0" smtClean="0"/>
                  <a:t> sub-problems</a:t>
                </a:r>
                <a:r>
                  <a:rPr lang="zh-CN" altLang="en-US" dirty="0" smtClean="0"/>
                  <a:t> </a:t>
                </a:r>
                <a:r>
                  <a:rPr lang="en-US" dirty="0" smtClean="0"/>
                  <a:t>with </a:t>
                </a:r>
                <a:r>
                  <a:rPr lang="en-US" i="1" dirty="0" err="1" smtClean="0"/>
                  <a:t>global_max</a:t>
                </a:r>
                <a:r>
                  <a:rPr lang="en-US" dirty="0" smtClean="0"/>
                  <a:t> in partitioning step and solving step;</a:t>
                </a:r>
              </a:p>
              <a:p>
                <a:pPr lvl="0"/>
                <a:r>
                  <a:rPr lang="en-US" dirty="0" smtClean="0"/>
                  <a:t>choose the best candidate solution as final solution </a:t>
                </a:r>
              </a:p>
              <a:p>
                <a:endParaRPr lang="en-US" dirty="0"/>
              </a:p>
            </p:txBody>
          </p:sp>
        </mc:Fallback>
      </mc:AlternateContent>
      <p:sp>
        <p:nvSpPr>
          <p:cNvPr id="4" name="Slide Number Placeholder 3"/>
          <p:cNvSpPr>
            <a:spLocks noGrp="1"/>
          </p:cNvSpPr>
          <p:nvPr>
            <p:ph type="sldNum" sz="quarter" idx="10"/>
          </p:nvPr>
        </p:nvSpPr>
        <p:spPr/>
        <p:txBody>
          <a:bodyPr/>
          <a:lstStyle/>
          <a:p>
            <a:fld id="{8E610178-6077-3540-974C-15113C4057D4}" type="slidenum">
              <a:rPr lang="en-US" smtClean="0"/>
              <a:t>17</a:t>
            </a:fld>
            <a:endParaRPr lang="en-US"/>
          </a:p>
        </p:txBody>
      </p:sp>
    </p:spTree>
    <p:extLst>
      <p:ext uri="{BB962C8B-B14F-4D97-AF65-F5344CB8AC3E}">
        <p14:creationId xmlns:p14="http://schemas.microsoft.com/office/powerpoint/2010/main" val="1836278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It creates </a:t>
            </a:r>
            <a:r>
              <a:rPr lang="en-US" i="1" dirty="0" err="1" smtClean="0"/>
              <a:t>SparkContext</a:t>
            </a:r>
            <a:r>
              <a:rPr lang="en-US" dirty="0" smtClean="0"/>
              <a:t> object, which communicates with the Cluster Manager; </a:t>
            </a:r>
          </a:p>
          <a:p>
            <a:pPr lvl="0"/>
            <a:r>
              <a:rPr lang="en-US" dirty="0" smtClean="0"/>
              <a:t>It creates a property graph from the input file;</a:t>
            </a:r>
          </a:p>
          <a:p>
            <a:pPr lvl="0"/>
            <a:r>
              <a:rPr lang="en-US" dirty="0" smtClean="0"/>
              <a:t>It calls </a:t>
            </a:r>
            <a:r>
              <a:rPr lang="en-US" i="1" dirty="0" err="1" smtClean="0"/>
              <a:t>GetQuickMWCL</a:t>
            </a:r>
            <a:r>
              <a:rPr lang="en-US" dirty="0" smtClean="0"/>
              <a:t> module for getting a clique quickly;</a:t>
            </a:r>
          </a:p>
          <a:p>
            <a:pPr lvl="0"/>
            <a:r>
              <a:rPr lang="en-US" dirty="0" smtClean="0"/>
              <a:t>It calls </a:t>
            </a:r>
            <a:r>
              <a:rPr lang="en-US" i="1" dirty="0" err="1" smtClean="0"/>
              <a:t>ZKHelper</a:t>
            </a:r>
            <a:r>
              <a:rPr lang="en-US" dirty="0" smtClean="0"/>
              <a:t> module for connecting to </a:t>
            </a:r>
            <a:r>
              <a:rPr lang="en-US" dirty="0" err="1" smtClean="0"/>
              <a:t>ZooKeeper</a:t>
            </a:r>
            <a:r>
              <a:rPr lang="en-US" dirty="0" smtClean="0"/>
              <a:t> server, and initialize </a:t>
            </a:r>
            <a:r>
              <a:rPr lang="en-US" dirty="0" err="1" smtClean="0"/>
              <a:t>znode’s</a:t>
            </a:r>
            <a:r>
              <a:rPr lang="en-US" dirty="0" smtClean="0"/>
              <a:t> value;</a:t>
            </a:r>
          </a:p>
          <a:p>
            <a:pPr lvl="0"/>
            <a:r>
              <a:rPr lang="en-US" dirty="0" smtClean="0"/>
              <a:t>It collects </a:t>
            </a:r>
            <a:r>
              <a:rPr lang="en-US" i="1" dirty="0" err="1" smtClean="0"/>
              <a:t>weightMap</a:t>
            </a:r>
            <a:r>
              <a:rPr lang="en-US" dirty="0" smtClean="0"/>
              <a:t> and </a:t>
            </a:r>
            <a:r>
              <a:rPr lang="en-US" i="1" dirty="0" err="1" smtClean="0"/>
              <a:t>neighborsMap</a:t>
            </a:r>
            <a:r>
              <a:rPr lang="en-US" dirty="0" smtClean="0"/>
              <a:t> for vertices, and broadcasts these two Maps to workers in the cluster. The </a:t>
            </a:r>
            <a:r>
              <a:rPr lang="en-US" i="1" dirty="0" err="1" smtClean="0"/>
              <a:t>weightMap</a:t>
            </a:r>
            <a:r>
              <a:rPr lang="en-US" dirty="0" smtClean="0"/>
              <a:t> contains the key-value pairs of vertex id and vertex weight; while the </a:t>
            </a:r>
            <a:r>
              <a:rPr lang="en-US" i="1" dirty="0" err="1" smtClean="0"/>
              <a:t>neighborsMap</a:t>
            </a:r>
            <a:r>
              <a:rPr lang="en-US" dirty="0" smtClean="0"/>
              <a:t> contains the key-value pairs of vertex id and a set of its neighbors’ ids. This ensures such information is available in memory for all workers, so that workers can solve sub-problems which are assigned to it independently.</a:t>
            </a:r>
          </a:p>
          <a:p>
            <a:pPr lvl="0"/>
            <a:r>
              <a:rPr lang="en-US" dirty="0" smtClean="0"/>
              <a:t>It calls </a:t>
            </a:r>
            <a:r>
              <a:rPr lang="en-US" i="1" dirty="0" smtClean="0"/>
              <a:t>Partition</a:t>
            </a:r>
            <a:r>
              <a:rPr lang="en-US" dirty="0" smtClean="0"/>
              <a:t> module for partitioning the property graph into sub-problems. Specifically, we define a class called </a:t>
            </a:r>
            <a:r>
              <a:rPr lang="en-US" i="1" dirty="0" err="1" smtClean="0"/>
              <a:t>Subproblem</a:t>
            </a:r>
            <a:r>
              <a:rPr lang="en-US" dirty="0" smtClean="0"/>
              <a:t> which has three fields: </a:t>
            </a:r>
            <a:r>
              <a:rPr lang="en-US" i="1" dirty="0" err="1" smtClean="0"/>
              <a:t>partition_path</a:t>
            </a:r>
            <a:r>
              <a:rPr lang="en-US" dirty="0" smtClean="0"/>
              <a:t>, </a:t>
            </a:r>
            <a:r>
              <a:rPr lang="en-US" i="1" dirty="0" err="1" smtClean="0"/>
              <a:t>upperBound</a:t>
            </a:r>
            <a:r>
              <a:rPr lang="en-US" dirty="0" smtClean="0"/>
              <a:t>, and </a:t>
            </a:r>
            <a:r>
              <a:rPr lang="en-US" i="1" dirty="0" err="1" smtClean="0"/>
              <a:t>vertexSet</a:t>
            </a:r>
            <a:r>
              <a:rPr lang="en-US" dirty="0" smtClean="0"/>
              <a:t>. The </a:t>
            </a:r>
            <a:r>
              <a:rPr lang="en-US" i="1" dirty="0" err="1" smtClean="0"/>
              <a:t>partition_path</a:t>
            </a:r>
            <a:r>
              <a:rPr lang="en-US" dirty="0" smtClean="0"/>
              <a:t>, stated in Section 3.2.3, is a list of vertex ids which indicates how the subgraph is obtained from the original graph. In our current implementation, each </a:t>
            </a:r>
            <a:r>
              <a:rPr lang="en-US" i="1" dirty="0" err="1" smtClean="0"/>
              <a:t>partition_path</a:t>
            </a:r>
            <a:r>
              <a:rPr lang="en-US" dirty="0" smtClean="0"/>
              <a:t> contains a vertex because we perform partitioning one time, however, it can contain more vertices if we perform multiple times of partitioning. The </a:t>
            </a:r>
            <a:r>
              <a:rPr lang="en-US" i="1" dirty="0" err="1" smtClean="0"/>
              <a:t>upperBound</a:t>
            </a:r>
            <a:r>
              <a:rPr lang="en-US" dirty="0" smtClean="0"/>
              <a:t> is a long-type value which is the sum of weights of all vertices in this sub-problem, denotes the upper bound of the weight of MWC in this sub-problem. The </a:t>
            </a:r>
            <a:r>
              <a:rPr lang="en-US" i="1" dirty="0" err="1" smtClean="0"/>
              <a:t>vertexSet</a:t>
            </a:r>
            <a:r>
              <a:rPr lang="en-US" i="1" dirty="0" smtClean="0"/>
              <a:t> </a:t>
            </a:r>
            <a:r>
              <a:rPr lang="en-US" dirty="0" smtClean="0"/>
              <a:t>contains a set of higher-order neighbors of vertices in </a:t>
            </a:r>
            <a:r>
              <a:rPr lang="en-US" i="1" dirty="0" err="1" smtClean="0"/>
              <a:t>partition_path</a:t>
            </a:r>
            <a:r>
              <a:rPr lang="en-US" i="1" dirty="0" smtClean="0"/>
              <a:t>.</a:t>
            </a:r>
            <a:endParaRPr lang="en-US" dirty="0" smtClean="0"/>
          </a:p>
          <a:p>
            <a:pPr lvl="0"/>
            <a:r>
              <a:rPr lang="en-US" dirty="0" smtClean="0"/>
              <a:t>It calls </a:t>
            </a:r>
            <a:r>
              <a:rPr lang="en-US" i="1" dirty="0" smtClean="0"/>
              <a:t>Solver</a:t>
            </a:r>
            <a:r>
              <a:rPr lang="en-US" dirty="0" smtClean="0"/>
              <a:t> model for solving sub-problems and getting candidate solutions;</a:t>
            </a:r>
          </a:p>
          <a:p>
            <a:pPr lvl="0"/>
            <a:r>
              <a:rPr lang="en-US" dirty="0" smtClean="0"/>
              <a:t>It finds and outputs the final solution.</a:t>
            </a:r>
          </a:p>
          <a:p>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18</a:t>
            </a:fld>
            <a:endParaRPr lang="en-US"/>
          </a:p>
        </p:txBody>
      </p:sp>
    </p:spTree>
    <p:extLst>
      <p:ext uri="{BB962C8B-B14F-4D97-AF65-F5344CB8AC3E}">
        <p14:creationId xmlns:p14="http://schemas.microsoft.com/office/powerpoint/2010/main" val="1112764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smtClean="0"/>
                  <a:t>(1) set </a:t>
                </a:r>
                <a:r>
                  <a:rPr lang="en-US" dirty="0" err="1" smtClean="0"/>
                  <a:t>candidatesSet</a:t>
                </a:r>
                <a:r>
                  <a:rPr lang="en-US" dirty="0" smtClean="0"/>
                  <a:t> to be a subset of vertices in the graph; clique := {}</a:t>
                </a:r>
              </a:p>
              <a:p>
                <a:pPr marL="0" indent="0">
                  <a:buNone/>
                </a:pPr>
                <a:r>
                  <a:rPr lang="en-US" dirty="0" smtClean="0"/>
                  <a:t>(2) add </a:t>
                </a:r>
                <a14:m>
                  <m:oMath xmlns:m="http://schemas.openxmlformats.org/officeDocument/2006/math">
                    <m:r>
                      <a:rPr lang="en-US" b="0" i="1" smtClean="0">
                        <a:latin typeface="Cambria Math" charset="0"/>
                      </a:rPr>
                      <m:t>𝑣</m:t>
                    </m:r>
                    <m:r>
                      <a:rPr lang="en-US" b="0" i="1" smtClean="0">
                        <a:latin typeface="Cambria Math" charset="0"/>
                      </a:rPr>
                      <m:t> </m:t>
                    </m:r>
                  </m:oMath>
                </a14:m>
                <a:r>
                  <a:rPr lang="en-US" dirty="0" smtClean="0"/>
                  <a:t>with </a:t>
                </a:r>
                <a:r>
                  <a:rPr lang="en-US" b="1" dirty="0"/>
                  <a:t>highest weight and degree </a:t>
                </a:r>
                <a:r>
                  <a:rPr lang="en-US" dirty="0"/>
                  <a:t>in the </a:t>
                </a:r>
                <a:r>
                  <a:rPr lang="en-US" dirty="0" err="1" smtClean="0"/>
                  <a:t>candidatesSet</a:t>
                </a:r>
                <a:r>
                  <a:rPr lang="en-US" dirty="0" smtClean="0"/>
                  <a:t> to the clique</a:t>
                </a:r>
              </a:p>
              <a:p>
                <a:pPr marL="0" indent="0">
                  <a:buNone/>
                </a:pPr>
                <a:r>
                  <a:rPr lang="en-US" dirty="0" smtClean="0"/>
                  <a:t>(3) </a:t>
                </a:r>
                <a:r>
                  <a:rPr lang="en-US" dirty="0" err="1" smtClean="0"/>
                  <a:t>candidatesSet</a:t>
                </a:r>
                <a:r>
                  <a:rPr lang="en-US" dirty="0" smtClean="0"/>
                  <a:t> := </a:t>
                </a:r>
                <a:r>
                  <a:rPr lang="en-US" dirty="0" err="1" smtClean="0"/>
                  <a:t>candidatesSet</a:t>
                </a:r>
                <a:r>
                  <a:rPr lang="en-US" dirty="0" smtClean="0"/>
                  <a:t> </a:t>
                </a:r>
                <a14:m>
                  <m:oMath xmlns:m="http://schemas.openxmlformats.org/officeDocument/2006/math">
                    <m:r>
                      <a:rPr lang="en-US" i="1" smtClean="0">
                        <a:latin typeface="Cambria Math" charset="0"/>
                        <a:ea typeface="Cambria Math" charset="0"/>
                        <a:cs typeface="Cambria Math" charset="0"/>
                      </a:rPr>
                      <m:t>∩</m:t>
                    </m:r>
                  </m:oMath>
                </a14:m>
                <a:r>
                  <a:rPr lang="en-US" dirty="0" smtClean="0"/>
                  <a:t> N(</a:t>
                </a:r>
                <a14:m>
                  <m:oMath xmlns:m="http://schemas.openxmlformats.org/officeDocument/2006/math">
                    <m:r>
                      <a:rPr lang="en-US" i="1" smtClean="0">
                        <a:latin typeface="Cambria Math" charset="0"/>
                      </a:rPr>
                      <m:t>𝑣</m:t>
                    </m:r>
                  </m:oMath>
                </a14:m>
                <a:r>
                  <a:rPr lang="en-US" dirty="0" smtClean="0"/>
                  <a:t>);  N(</a:t>
                </a:r>
                <a14:m>
                  <m:oMath xmlns:m="http://schemas.openxmlformats.org/officeDocument/2006/math">
                    <m:r>
                      <a:rPr lang="en-US" i="1">
                        <a:latin typeface="Cambria Math" charset="0"/>
                      </a:rPr>
                      <m:t>𝑣</m:t>
                    </m:r>
                  </m:oMath>
                </a14:m>
                <a:r>
                  <a:rPr lang="en-US" dirty="0" smtClean="0"/>
                  <a:t>) denotes neighbors of </a:t>
                </a:r>
                <a14:m>
                  <m:oMath xmlns:m="http://schemas.openxmlformats.org/officeDocument/2006/math">
                    <m:r>
                      <a:rPr lang="en-US" i="1">
                        <a:latin typeface="Cambria Math" charset="0"/>
                      </a:rPr>
                      <m:t>𝑣</m:t>
                    </m:r>
                  </m:oMath>
                </a14:m>
                <a:endParaRPr lang="en-US" dirty="0" smtClean="0"/>
              </a:p>
              <a:p>
                <a:pPr marL="0" indent="0">
                  <a:buNone/>
                </a:pPr>
                <a:r>
                  <a:rPr lang="en-US" dirty="0" smtClean="0"/>
                  <a:t>(4) go to step (2) until </a:t>
                </a:r>
                <a:r>
                  <a:rPr lang="en-US" dirty="0" err="1" smtClean="0"/>
                  <a:t>candidatesSet</a:t>
                </a:r>
                <a:r>
                  <a:rPr lang="en-US" dirty="0" smtClean="0"/>
                  <a:t> become empty</a:t>
                </a:r>
              </a:p>
              <a:p>
                <a:pPr marL="0" indent="0">
                  <a:buNone/>
                </a:pPr>
                <a:r>
                  <a:rPr lang="en-US" dirty="0" smtClean="0"/>
                  <a:t>(5) return clique</a:t>
                </a:r>
              </a:p>
              <a:p>
                <a:pPr marL="0" indent="0">
                  <a:buNone/>
                </a:pPr>
                <a:endParaRPr lang="en-US" i="1" dirty="0" smtClean="0"/>
              </a:p>
              <a:p>
                <a:pPr marL="0" indent="0">
                  <a:buNone/>
                </a:pPr>
                <a:r>
                  <a:rPr lang="en-US" sz="1200" kern="1200" dirty="0" smtClean="0">
                    <a:solidFill>
                      <a:schemeClr val="tx1"/>
                    </a:solidFill>
                    <a:effectLst/>
                    <a:latin typeface="+mn-lt"/>
                    <a:ea typeface="+mn-ea"/>
                    <a:cs typeface="+mn-cs"/>
                  </a:rPr>
                  <a:t>the clique</a:t>
                </a:r>
                <a14:m>
                  <m:oMath xmlns:m="http://schemas.openxmlformats.org/officeDocument/2006/math">
                    <m:r>
                      <a:rPr lang="en-US" sz="1200" i="1" kern="1200">
                        <a:solidFill>
                          <a:schemeClr val="tx1"/>
                        </a:solidFill>
                        <a:effectLst/>
                        <a:latin typeface="Cambria Math" charset="0"/>
                        <a:ea typeface="+mn-ea"/>
                        <a:cs typeface="+mn-cs"/>
                      </a:rPr>
                      <m:t> </m:t>
                    </m:r>
                    <m:r>
                      <a:rPr lang="en-US" sz="1200" i="1" kern="1200">
                        <a:solidFill>
                          <a:schemeClr val="tx1"/>
                        </a:solidFill>
                        <a:effectLst/>
                        <a:latin typeface="Cambria Math" charset="0"/>
                        <a:ea typeface="+mn-ea"/>
                        <a:cs typeface="+mn-cs"/>
                      </a:rPr>
                      <m:t>𝐶</m:t>
                    </m:r>
                  </m:oMath>
                </a14:m>
                <a:r>
                  <a:rPr lang="en-US" sz="1200" kern="1200" dirty="0">
                    <a:solidFill>
                      <a:schemeClr val="tx1"/>
                    </a:solidFill>
                    <a:effectLst/>
                    <a:latin typeface="+mn-lt"/>
                    <a:ea typeface="+mn-ea"/>
                    <a:cs typeface="+mn-cs"/>
                  </a:rPr>
                  <a:t> is constructed by keep removing the vertex with highest weight and degree</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a:t>
                </a:r>
                <a14:m>
                  <m:oMath xmlns:m="http://schemas.openxmlformats.org/officeDocument/2006/math">
                    <m:r>
                      <a:rPr lang="en-US" sz="1200" i="1" kern="1200">
                        <a:solidFill>
                          <a:schemeClr val="tx1"/>
                        </a:solidFill>
                        <a:effectLst/>
                        <a:latin typeface="Cambria Math" charset="0"/>
                        <a:ea typeface="+mn-ea"/>
                        <a:cs typeface="+mn-cs"/>
                      </a:rPr>
                      <m:t>𝑐𝑎𝑛𝑑𝑖𝑑𝑎𝑡𝑒𝑆𝑒𝑡</m:t>
                    </m:r>
                  </m:oMath>
                </a14:m>
                <a:r>
                  <a:rPr lang="en-US" sz="1200" kern="1200" dirty="0">
                    <a:solidFill>
                      <a:schemeClr val="tx1"/>
                    </a:solidFill>
                    <a:effectLst/>
                    <a:latin typeface="+mn-lt"/>
                    <a:ea typeface="+mn-ea"/>
                    <a:cs typeface="+mn-cs"/>
                  </a:rPr>
                  <a:t> until </a:t>
                </a:r>
                <a14:m>
                  <m:oMath xmlns:m="http://schemas.openxmlformats.org/officeDocument/2006/math">
                    <m:r>
                      <a:rPr lang="en-US" sz="1200" i="1" kern="1200">
                        <a:solidFill>
                          <a:schemeClr val="tx1"/>
                        </a:solidFill>
                        <a:effectLst/>
                        <a:latin typeface="Cambria Math" charset="0"/>
                        <a:ea typeface="+mn-ea"/>
                        <a:cs typeface="+mn-cs"/>
                      </a:rPr>
                      <m:t>𝐶𝑎𝑛𝑑𝑆𝑒𝑡</m:t>
                    </m:r>
                  </m:oMath>
                </a14:m>
                <a:r>
                  <a:rPr lang="en-US" sz="1200" kern="1200" dirty="0">
                    <a:solidFill>
                      <a:schemeClr val="tx1"/>
                    </a:solidFill>
                    <a:effectLst/>
                    <a:latin typeface="+mn-lt"/>
                    <a:ea typeface="+mn-ea"/>
                    <a:cs typeface="+mn-cs"/>
                  </a:rPr>
                  <a:t> become empty. </a:t>
                </a:r>
                <a:endParaRPr lang="en-US" i="1" dirty="0" smtClean="0"/>
              </a:p>
              <a:p>
                <a:pPr marL="0" indent="0">
                  <a:buNone/>
                </a:pPr>
                <a:r>
                  <a:rPr lang="en-US" i="1" dirty="0"/>
                  <a:t/>
                </a:r>
                <a:br>
                  <a:rPr lang="en-US" i="1" dirty="0"/>
                </a:br>
                <a:r>
                  <a:rPr lang="en-US" b="1" i="1" dirty="0" err="1"/>
                  <a:t>var</a:t>
                </a:r>
                <a:r>
                  <a:rPr lang="en-US" b="1" i="1" dirty="0"/>
                  <a:t> </a:t>
                </a:r>
                <a:r>
                  <a:rPr lang="en-US" i="1" dirty="0" err="1"/>
                  <a:t>max_weight_degree_vertex</a:t>
                </a:r>
                <a:r>
                  <a:rPr lang="en-US" i="1" dirty="0"/>
                  <a:t>: (</a:t>
                </a:r>
                <a:r>
                  <a:rPr lang="en-US" i="1" dirty="0" err="1"/>
                  <a:t>VertexId</a:t>
                </a:r>
                <a:r>
                  <a:rPr lang="en-US" i="1" dirty="0"/>
                  <a:t>, (Double, </a:t>
                </a:r>
                <a:r>
                  <a:rPr lang="en-US" i="1" dirty="0" err="1"/>
                  <a:t>Int</a:t>
                </a:r>
                <a:r>
                  <a:rPr lang="en-US" i="1" dirty="0"/>
                  <a:t>)) =</a:t>
                </a:r>
                <a:br>
                  <a:rPr lang="en-US" i="1" dirty="0"/>
                </a:br>
                <a:r>
                  <a:rPr lang="en-US" i="1" dirty="0"/>
                  <a:t>  </a:t>
                </a:r>
                <a:r>
                  <a:rPr lang="en-US" i="1" dirty="0" err="1"/>
                  <a:t>degreeGraph.vertices.max</a:t>
                </a:r>
                <a:r>
                  <a:rPr lang="en-US" i="1" dirty="0"/>
                  <a:t>()(</a:t>
                </a:r>
                <a:r>
                  <a:rPr lang="en-US" i="1" dirty="0" err="1"/>
                  <a:t>orderingByWeightAndDegree</a:t>
                </a:r>
                <a:r>
                  <a:rPr lang="en-US" i="1" dirty="0" smtClean="0"/>
                  <a:t>)</a:t>
                </a:r>
              </a:p>
              <a:p>
                <a:endParaRPr lang="en-US" dirty="0"/>
              </a:p>
              <a:p>
                <a:r>
                  <a:rPr lang="en-US" dirty="0" smtClean="0"/>
                  <a:t>Tested </a:t>
                </a:r>
                <a:r>
                  <a:rPr lang="en-US" dirty="0"/>
                  <a:t>graph:  # of nodes: </a:t>
                </a:r>
                <a:r>
                  <a:rPr lang="en-US" dirty="0" smtClean="0"/>
                  <a:t>7393; </a:t>
                </a:r>
                <a:r>
                  <a:rPr lang="en-US" dirty="0"/>
                  <a:t># of edges: 25569</a:t>
                </a:r>
                <a:endParaRPr lang="en-US" dirty="0" smtClean="0"/>
              </a:p>
              <a:p>
                <a:r>
                  <a:rPr lang="en-US" dirty="0"/>
                  <a:t>Quickly get a </a:t>
                </a:r>
                <a:r>
                  <a:rPr lang="en-US" dirty="0" err="1" smtClean="0"/>
                  <a:t>mwcl</a:t>
                </a:r>
                <a:r>
                  <a:rPr lang="en-US" dirty="0" smtClean="0"/>
                  <a:t> with weight value 400.0 </a:t>
                </a:r>
                <a:r>
                  <a:rPr lang="en-US" dirty="0"/>
                  <a:t>in 780 </a:t>
                </a:r>
                <a:r>
                  <a:rPr lang="en-US" dirty="0" err="1"/>
                  <a:t>ms</a:t>
                </a:r>
                <a:endParaRPr lang="en-US" dirty="0"/>
              </a:p>
              <a:p>
                <a:endParaRPr lang="en-US" dirty="0"/>
              </a:p>
            </p:txBody>
          </p:sp>
        </mc:Choice>
        <mc:Fallback xmlns="">
          <p:sp>
            <p:nvSpPr>
              <p:cNvPr id="3" name="Notes Placeholder 2"/>
              <p:cNvSpPr>
                <a:spLocks noGrp="1"/>
              </p:cNvSpPr>
              <p:nvPr>
                <p:ph type="body" idx="1"/>
              </p:nvPr>
            </p:nvSpPr>
            <p:spPr/>
            <p:txBody>
              <a:bodyPr/>
              <a:lstStyle/>
              <a:p>
                <a:pPr marL="0" indent="0">
                  <a:buNone/>
                </a:pPr>
                <a:r>
                  <a:rPr lang="en-US" dirty="0" smtClean="0"/>
                  <a:t>(1) set </a:t>
                </a:r>
                <a:r>
                  <a:rPr lang="en-US" dirty="0" err="1" smtClean="0"/>
                  <a:t>candidatesSet</a:t>
                </a:r>
                <a:r>
                  <a:rPr lang="en-US" dirty="0" smtClean="0"/>
                  <a:t> to be a subset of vertices in the graph; clique := {}</a:t>
                </a:r>
              </a:p>
              <a:p>
                <a:pPr marL="0" indent="0">
                  <a:buNone/>
                </a:pPr>
                <a:r>
                  <a:rPr lang="en-US" dirty="0" smtClean="0"/>
                  <a:t>(2) add </a:t>
                </a:r>
                <a:r>
                  <a:rPr lang="en-US" b="0" i="0" smtClean="0">
                    <a:latin typeface="Cambria Math" charset="0"/>
                  </a:rPr>
                  <a:t>𝑣 </a:t>
                </a:r>
                <a:r>
                  <a:rPr lang="en-US" dirty="0" smtClean="0"/>
                  <a:t>with </a:t>
                </a:r>
                <a:r>
                  <a:rPr lang="en-US" b="1" dirty="0"/>
                  <a:t>highest weight and degree </a:t>
                </a:r>
                <a:r>
                  <a:rPr lang="en-US" dirty="0"/>
                  <a:t>in the </a:t>
                </a:r>
                <a:r>
                  <a:rPr lang="en-US" dirty="0" err="1" smtClean="0"/>
                  <a:t>candidatesSet</a:t>
                </a:r>
                <a:r>
                  <a:rPr lang="en-US" dirty="0" smtClean="0"/>
                  <a:t> to the clique</a:t>
                </a:r>
              </a:p>
              <a:p>
                <a:pPr marL="0" indent="0">
                  <a:buNone/>
                </a:pPr>
                <a:r>
                  <a:rPr lang="en-US" dirty="0" smtClean="0"/>
                  <a:t>(3) </a:t>
                </a:r>
                <a:r>
                  <a:rPr lang="en-US" dirty="0" err="1" smtClean="0"/>
                  <a:t>candidatesSet</a:t>
                </a:r>
                <a:r>
                  <a:rPr lang="en-US" dirty="0" smtClean="0"/>
                  <a:t> := </a:t>
                </a:r>
                <a:r>
                  <a:rPr lang="en-US" dirty="0" err="1" smtClean="0"/>
                  <a:t>candidatesSet</a:t>
                </a:r>
                <a:r>
                  <a:rPr lang="en-US" dirty="0" smtClean="0"/>
                  <a:t> </a:t>
                </a:r>
                <a:r>
                  <a:rPr lang="en-US" i="0" smtClean="0">
                    <a:latin typeface="Cambria Math" charset="0"/>
                    <a:ea typeface="Cambria Math" charset="0"/>
                    <a:cs typeface="Cambria Math" charset="0"/>
                  </a:rPr>
                  <a:t>∩</a:t>
                </a:r>
                <a:r>
                  <a:rPr lang="en-US" dirty="0" smtClean="0"/>
                  <a:t> N(</a:t>
                </a:r>
                <a:r>
                  <a:rPr lang="en-US" i="0" smtClean="0">
                    <a:latin typeface="Cambria Math" charset="0"/>
                  </a:rPr>
                  <a:t>𝑣</a:t>
                </a:r>
                <a:r>
                  <a:rPr lang="en-US" dirty="0" smtClean="0"/>
                  <a:t>);  N(</a:t>
                </a:r>
                <a:r>
                  <a:rPr lang="en-US" i="0">
                    <a:latin typeface="Cambria Math" charset="0"/>
                  </a:rPr>
                  <a:t>𝑣</a:t>
                </a:r>
                <a:r>
                  <a:rPr lang="en-US" dirty="0" smtClean="0"/>
                  <a:t>) denotes neighbors of </a:t>
                </a:r>
                <a:r>
                  <a:rPr lang="en-US" i="0">
                    <a:latin typeface="Cambria Math" charset="0"/>
                  </a:rPr>
                  <a:t>𝑣</a:t>
                </a:r>
                <a:endParaRPr lang="en-US" dirty="0" smtClean="0"/>
              </a:p>
              <a:p>
                <a:pPr marL="0" indent="0">
                  <a:buNone/>
                </a:pPr>
                <a:r>
                  <a:rPr lang="en-US" dirty="0" smtClean="0"/>
                  <a:t>(4) go to step (2) until </a:t>
                </a:r>
                <a:r>
                  <a:rPr lang="en-US" dirty="0" err="1" smtClean="0"/>
                  <a:t>candidatesSet</a:t>
                </a:r>
                <a:r>
                  <a:rPr lang="en-US" dirty="0" smtClean="0"/>
                  <a:t> become empty</a:t>
                </a:r>
              </a:p>
              <a:p>
                <a:pPr marL="0" indent="0">
                  <a:buNone/>
                </a:pPr>
                <a:r>
                  <a:rPr lang="en-US" dirty="0" smtClean="0"/>
                  <a:t>(5) return clique</a:t>
                </a:r>
              </a:p>
              <a:p>
                <a:pPr marL="0" indent="0">
                  <a:buNone/>
                </a:pPr>
                <a:r>
                  <a:rPr lang="en-US" i="1" dirty="0"/>
                  <a:t/>
                </a:r>
                <a:br>
                  <a:rPr lang="en-US" i="1" dirty="0"/>
                </a:br>
                <a:r>
                  <a:rPr lang="en-US" b="1" i="1" dirty="0" err="1"/>
                  <a:t>var</a:t>
                </a:r>
                <a:r>
                  <a:rPr lang="en-US" b="1" i="1" dirty="0"/>
                  <a:t> </a:t>
                </a:r>
                <a:r>
                  <a:rPr lang="en-US" i="1" dirty="0" err="1"/>
                  <a:t>max_weight_degree_vertex</a:t>
                </a:r>
                <a:r>
                  <a:rPr lang="en-US" i="1" dirty="0"/>
                  <a:t>: (</a:t>
                </a:r>
                <a:r>
                  <a:rPr lang="en-US" i="1" dirty="0" err="1"/>
                  <a:t>VertexId</a:t>
                </a:r>
                <a:r>
                  <a:rPr lang="en-US" i="1" dirty="0"/>
                  <a:t>, (Double, </a:t>
                </a:r>
                <a:r>
                  <a:rPr lang="en-US" i="1" dirty="0" err="1"/>
                  <a:t>Int</a:t>
                </a:r>
                <a:r>
                  <a:rPr lang="en-US" i="1" dirty="0"/>
                  <a:t>)) =</a:t>
                </a:r>
                <a:br>
                  <a:rPr lang="en-US" i="1" dirty="0"/>
                </a:br>
                <a:r>
                  <a:rPr lang="en-US" i="1" dirty="0"/>
                  <a:t>  </a:t>
                </a:r>
                <a:r>
                  <a:rPr lang="en-US" i="1" dirty="0" err="1"/>
                  <a:t>degreeGraph.vertices.max</a:t>
                </a:r>
                <a:r>
                  <a:rPr lang="en-US" i="1" dirty="0"/>
                  <a:t>()(</a:t>
                </a:r>
                <a:r>
                  <a:rPr lang="en-US" i="1" dirty="0" err="1"/>
                  <a:t>orderingByWeightAndDegree</a:t>
                </a:r>
                <a:r>
                  <a:rPr lang="en-US" i="1" dirty="0" smtClean="0"/>
                  <a:t>)</a:t>
                </a:r>
              </a:p>
              <a:p>
                <a:endParaRPr lang="en-US" dirty="0"/>
              </a:p>
              <a:p>
                <a:r>
                  <a:rPr lang="en-US" dirty="0" smtClean="0"/>
                  <a:t>Tested </a:t>
                </a:r>
                <a:r>
                  <a:rPr lang="en-US" dirty="0"/>
                  <a:t>graph:  # of nodes: </a:t>
                </a:r>
                <a:r>
                  <a:rPr lang="en-US" dirty="0" smtClean="0"/>
                  <a:t>7393; </a:t>
                </a:r>
                <a:r>
                  <a:rPr lang="en-US" dirty="0"/>
                  <a:t># of edges: 25569</a:t>
                </a:r>
                <a:endParaRPr lang="en-US" dirty="0" smtClean="0"/>
              </a:p>
              <a:p>
                <a:r>
                  <a:rPr lang="en-US" dirty="0"/>
                  <a:t>Quickly get a </a:t>
                </a:r>
                <a:r>
                  <a:rPr lang="en-US" dirty="0" err="1" smtClean="0"/>
                  <a:t>mwcl</a:t>
                </a:r>
                <a:r>
                  <a:rPr lang="en-US" dirty="0" smtClean="0"/>
                  <a:t> with weight value 400.0 </a:t>
                </a:r>
                <a:r>
                  <a:rPr lang="en-US" dirty="0"/>
                  <a:t>in 780 </a:t>
                </a:r>
                <a:r>
                  <a:rPr lang="en-US" dirty="0" err="1"/>
                  <a:t>ms</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8E610178-6077-3540-974C-15113C4057D4}" type="slidenum">
              <a:rPr lang="en-US" smtClean="0"/>
              <a:t>19</a:t>
            </a:fld>
            <a:endParaRPr lang="en-US"/>
          </a:p>
        </p:txBody>
      </p:sp>
    </p:spTree>
    <p:extLst>
      <p:ext uri="{BB962C8B-B14F-4D97-AF65-F5344CB8AC3E}">
        <p14:creationId xmlns:p14="http://schemas.microsoft.com/office/powerpoint/2010/main" val="671356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order to balance the size of sub-problems and reduce overlap, we assign an order to vertices in the graph </a:t>
            </a:r>
            <a:endParaRPr lang="en-US" dirty="0" smtClean="0"/>
          </a:p>
          <a:p>
            <a:r>
              <a:rPr lang="en-US" sz="1200" kern="1200" dirty="0" smtClean="0">
                <a:solidFill>
                  <a:schemeClr val="tx1"/>
                </a:solidFill>
                <a:effectLst/>
                <a:latin typeface="+mn-lt"/>
                <a:ea typeface="+mn-ea"/>
                <a:cs typeface="+mn-cs"/>
              </a:rPr>
              <a:t>We use this ordering because it achieves balanced workload </a:t>
            </a:r>
          </a:p>
          <a:p>
            <a:endParaRPr lang="en-US" dirty="0" smtClean="0"/>
          </a:p>
          <a:p>
            <a:r>
              <a:rPr lang="en-US" dirty="0" smtClean="0"/>
              <a:t>There</a:t>
            </a:r>
            <a:r>
              <a:rPr lang="en-US" baseline="0" dirty="0" smtClean="0"/>
              <a:t> are some papers for partitioning maximal clique problem. Their partitioning strategy is to firstly order all vertices, and take vertices one by one to generate sub-problems</a:t>
            </a:r>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21</a:t>
            </a:fld>
            <a:endParaRPr lang="en-US"/>
          </a:p>
        </p:txBody>
      </p:sp>
    </p:spTree>
    <p:extLst>
      <p:ext uri="{BB962C8B-B14F-4D97-AF65-F5344CB8AC3E}">
        <p14:creationId xmlns:p14="http://schemas.microsoft.com/office/powerpoint/2010/main" val="793265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2800" dirty="0" smtClean="0"/>
                  <a:t>For each </a:t>
                </a:r>
                <a14:m>
                  <m:oMath xmlns:m="http://schemas.openxmlformats.org/officeDocument/2006/math">
                    <m:sSub>
                      <m:sSubPr>
                        <m:ctrlPr>
                          <a:rPr lang="en-US" sz="2800" i="1">
                            <a:latin typeface="Cambria Math" charset="0"/>
                          </a:rPr>
                        </m:ctrlPr>
                      </m:sSubPr>
                      <m:e>
                        <m:r>
                          <a:rPr lang="en-US" sz="2800" i="1">
                            <a:latin typeface="Cambria Math" charset="0"/>
                          </a:rPr>
                          <m:t>𝑣</m:t>
                        </m:r>
                      </m:e>
                      <m:sub>
                        <m:r>
                          <a:rPr lang="en-US" sz="2800" i="1">
                            <a:latin typeface="Cambria Math" charset="0"/>
                          </a:rPr>
                          <m:t>𝑖</m:t>
                        </m:r>
                      </m:sub>
                    </m:sSub>
                  </m:oMath>
                </a14:m>
                <a:r>
                  <a:rPr lang="en-US" sz="2800" dirty="0"/>
                  <a:t> in graph : </a:t>
                </a:r>
              </a:p>
              <a:p>
                <a:pPr marL="457200" lvl="1" indent="0">
                  <a:buNone/>
                </a:pPr>
                <a14:m>
                  <m:oMath xmlns:m="http://schemas.openxmlformats.org/officeDocument/2006/math">
                    <m:sSub>
                      <m:sSubPr>
                        <m:ctrlPr>
                          <a:rPr lang="en-US" sz="2800" i="1">
                            <a:latin typeface="Cambria Math" charset="0"/>
                          </a:rPr>
                        </m:ctrlPr>
                      </m:sSubPr>
                      <m:e>
                        <m:r>
                          <a:rPr lang="en-US" sz="2800" i="1">
                            <a:latin typeface="Cambria Math" charset="0"/>
                          </a:rPr>
                          <m:t>𝑣</m:t>
                        </m:r>
                      </m:e>
                      <m:sub>
                        <m:r>
                          <a:rPr lang="en-US" sz="2800" i="1">
                            <a:latin typeface="Cambria Math" charset="0"/>
                          </a:rPr>
                          <m:t>𝑖</m:t>
                        </m:r>
                      </m:sub>
                    </m:sSub>
                  </m:oMath>
                </a14:m>
                <a:r>
                  <a:rPr lang="en-US" sz="2800" dirty="0"/>
                  <a:t> sends its id as message to its neighbors which have lower degree (or have the same degree and lower id) than it;</a:t>
                </a:r>
              </a:p>
              <a:p>
                <a:pPr marL="457200" lvl="1" indent="0">
                  <a:buNone/>
                </a:pPr>
                <a:r>
                  <a:rPr lang="en-US" sz="2800" dirty="0"/>
                  <a:t>By merging the messages received by </a:t>
                </a:r>
                <a14:m>
                  <m:oMath xmlns:m="http://schemas.openxmlformats.org/officeDocument/2006/math">
                    <m:sSub>
                      <m:sSubPr>
                        <m:ctrlPr>
                          <a:rPr lang="en-US" sz="2800" i="1">
                            <a:latin typeface="Cambria Math" charset="0"/>
                          </a:rPr>
                        </m:ctrlPr>
                      </m:sSubPr>
                      <m:e>
                        <m:r>
                          <a:rPr lang="en-US" sz="2800" i="1">
                            <a:latin typeface="Cambria Math" charset="0"/>
                          </a:rPr>
                          <m:t>𝑣</m:t>
                        </m:r>
                      </m:e>
                      <m:sub>
                        <m:r>
                          <a:rPr lang="en-US" sz="2800" i="1">
                            <a:latin typeface="Cambria Math" charset="0"/>
                          </a:rPr>
                          <m:t>𝑖</m:t>
                        </m:r>
                      </m:sub>
                    </m:sSub>
                  </m:oMath>
                </a14:m>
                <a:r>
                  <a:rPr lang="en-US" sz="2800" dirty="0"/>
                  <a:t>, we get H(</a:t>
                </a:r>
                <a14:m>
                  <m:oMath xmlns:m="http://schemas.openxmlformats.org/officeDocument/2006/math">
                    <m:sSub>
                      <m:sSubPr>
                        <m:ctrlPr>
                          <a:rPr lang="en-US" sz="2800" i="1">
                            <a:latin typeface="Cambria Math" charset="0"/>
                          </a:rPr>
                        </m:ctrlPr>
                      </m:sSubPr>
                      <m:e>
                        <m:r>
                          <a:rPr lang="en-US" sz="2800" i="1">
                            <a:latin typeface="Cambria Math" charset="0"/>
                          </a:rPr>
                          <m:t>𝑣</m:t>
                        </m:r>
                      </m:e>
                      <m:sub>
                        <m:r>
                          <a:rPr lang="en-US" sz="2800" i="1">
                            <a:latin typeface="Cambria Math" charset="0"/>
                          </a:rPr>
                          <m:t>𝑖</m:t>
                        </m:r>
                      </m:sub>
                    </m:sSub>
                  </m:oMath>
                </a14:m>
                <a:r>
                  <a:rPr lang="en-US" sz="2800" dirty="0"/>
                  <a:t>);</a:t>
                </a:r>
              </a:p>
              <a:p>
                <a:pPr marL="457200" lvl="1" indent="0">
                  <a:buNone/>
                </a:pPr>
                <a:endParaRPr lang="en-US" sz="2800" dirty="0"/>
              </a:p>
              <a:p>
                <a:pPr marL="457200" lvl="1" indent="0">
                  <a:buNone/>
                </a:pPr>
                <a:r>
                  <a:rPr lang="en-US" sz="2800" dirty="0"/>
                  <a:t>	//discard the </a:t>
                </a:r>
                <a:r>
                  <a:rPr lang="en-US" sz="2800" dirty="0" err="1"/>
                  <a:t>subproblem</a:t>
                </a:r>
                <a:r>
                  <a:rPr lang="en-US" sz="2800" dirty="0"/>
                  <a:t> if it cannot get a better clique</a:t>
                </a:r>
              </a:p>
              <a:p>
                <a:pPr marL="457200" lvl="1" indent="0">
                  <a:buNone/>
                </a:pPr>
                <a:r>
                  <a:rPr lang="en-US" sz="2800" dirty="0"/>
                  <a:t>If weight(</a:t>
                </a:r>
                <a14:m>
                  <m:oMath xmlns:m="http://schemas.openxmlformats.org/officeDocument/2006/math">
                    <m:sSub>
                      <m:sSubPr>
                        <m:ctrlPr>
                          <a:rPr lang="en-US" sz="2800" i="1">
                            <a:latin typeface="Cambria Math" charset="0"/>
                          </a:rPr>
                        </m:ctrlPr>
                      </m:sSubPr>
                      <m:e>
                        <m:r>
                          <a:rPr lang="en-US" sz="2800" i="1">
                            <a:latin typeface="Cambria Math" charset="0"/>
                          </a:rPr>
                          <m:t>𝑣</m:t>
                        </m:r>
                      </m:e>
                      <m:sub>
                        <m:r>
                          <a:rPr lang="en-US" sz="2800" i="1">
                            <a:latin typeface="Cambria Math" charset="0"/>
                          </a:rPr>
                          <m:t>𝑖</m:t>
                        </m:r>
                      </m:sub>
                    </m:sSub>
                  </m:oMath>
                </a14:m>
                <a:r>
                  <a:rPr lang="en-US" sz="2800" dirty="0"/>
                  <a:t>) + weight(H(</a:t>
                </a:r>
                <a14:m>
                  <m:oMath xmlns:m="http://schemas.openxmlformats.org/officeDocument/2006/math">
                    <m:sSub>
                      <m:sSubPr>
                        <m:ctrlPr>
                          <a:rPr lang="en-US" sz="2800" i="1">
                            <a:latin typeface="Cambria Math" charset="0"/>
                          </a:rPr>
                        </m:ctrlPr>
                      </m:sSubPr>
                      <m:e>
                        <m:r>
                          <a:rPr lang="en-US" sz="2800" i="1">
                            <a:latin typeface="Cambria Math" charset="0"/>
                          </a:rPr>
                          <m:t>𝑣</m:t>
                        </m:r>
                      </m:e>
                      <m:sub>
                        <m:r>
                          <a:rPr lang="en-US" sz="2800" i="1">
                            <a:latin typeface="Cambria Math" charset="0"/>
                          </a:rPr>
                          <m:t>𝑖</m:t>
                        </m:r>
                      </m:sub>
                    </m:sSub>
                  </m:oMath>
                </a14:m>
                <a:r>
                  <a:rPr lang="en-US" sz="2800" dirty="0"/>
                  <a:t>)) &gt; </a:t>
                </a:r>
                <a:r>
                  <a:rPr lang="en-US" sz="2800" i="1" dirty="0" err="1"/>
                  <a:t>global_max</a:t>
                </a:r>
                <a:r>
                  <a:rPr lang="en-US" sz="2800" dirty="0"/>
                  <a:t>: 		</a:t>
                </a:r>
              </a:p>
              <a:p>
                <a:pPr marL="457200" lvl="1" indent="0">
                  <a:buNone/>
                </a:pPr>
                <a:r>
                  <a:rPr lang="en-US" sz="2800" dirty="0"/>
                  <a:t>	</a:t>
                </a:r>
                <a14:m>
                  <m:oMath xmlns:m="http://schemas.openxmlformats.org/officeDocument/2006/math">
                    <m:r>
                      <m:rPr>
                        <m:nor/>
                      </m:rPr>
                      <a:rPr lang="en-US" sz="2800" dirty="0"/>
                      <m:t>subProblems</m:t>
                    </m:r>
                    <m:r>
                      <m:rPr>
                        <m:nor/>
                      </m:rPr>
                      <a:rPr lang="en-US" sz="2800" dirty="0"/>
                      <m:t> = </m:t>
                    </m:r>
                    <m:r>
                      <m:rPr>
                        <m:nor/>
                      </m:rPr>
                      <a:rPr lang="en-US" sz="2800" dirty="0"/>
                      <m:t>subProblems</m:t>
                    </m:r>
                    <m:r>
                      <a:rPr lang="en-US" sz="2800" i="1">
                        <a:latin typeface="Cambria Math" charset="0"/>
                        <a:ea typeface="Cambria Math" charset="0"/>
                        <a:cs typeface="Cambria Math" charset="0"/>
                      </a:rPr>
                      <m:t>∪</m:t>
                    </m:r>
                    <m:r>
                      <m:rPr>
                        <m:nor/>
                      </m:rPr>
                      <a:rPr lang="en-US" sz="2800" dirty="0"/>
                      <m:t>({</m:t>
                    </m:r>
                    <m:sSub>
                      <m:sSubPr>
                        <m:ctrlPr>
                          <a:rPr lang="en-US" sz="2800" i="1">
                            <a:latin typeface="Cambria Math" charset="0"/>
                          </a:rPr>
                        </m:ctrlPr>
                      </m:sSubPr>
                      <m:e>
                        <m:r>
                          <a:rPr lang="en-US" sz="2800" i="1">
                            <a:latin typeface="Cambria Math" charset="0"/>
                          </a:rPr>
                          <m:t>𝑣</m:t>
                        </m:r>
                      </m:e>
                      <m:sub>
                        <m:r>
                          <a:rPr lang="en-US" sz="2800" i="1">
                            <a:latin typeface="Cambria Math" charset="0"/>
                          </a:rPr>
                          <m:t>𝑖</m:t>
                        </m:r>
                      </m:sub>
                    </m:sSub>
                    <m:r>
                      <m:rPr>
                        <m:nor/>
                      </m:rPr>
                      <a:rPr lang="en-US" sz="2800" dirty="0"/>
                      <m:t>},</m:t>
                    </m:r>
                    <m:r>
                      <m:rPr>
                        <m:nor/>
                      </m:rPr>
                      <a:rPr lang="en-US" sz="2800" dirty="0"/>
                      <m:t>H</m:t>
                    </m:r>
                    <m:r>
                      <m:rPr>
                        <m:nor/>
                      </m:rPr>
                      <a:rPr lang="en-US" sz="2800" dirty="0"/>
                      <m:t> (</m:t>
                    </m:r>
                    <m:sSub>
                      <m:sSubPr>
                        <m:ctrlPr>
                          <a:rPr lang="en-US" sz="2800" i="1">
                            <a:latin typeface="Cambria Math" charset="0"/>
                          </a:rPr>
                        </m:ctrlPr>
                      </m:sSubPr>
                      <m:e>
                        <m:r>
                          <a:rPr lang="en-US" sz="2800" i="1">
                            <a:latin typeface="Cambria Math" charset="0"/>
                          </a:rPr>
                          <m:t>𝑣</m:t>
                        </m:r>
                      </m:e>
                      <m:sub>
                        <m:r>
                          <a:rPr lang="en-US" sz="2800" i="1">
                            <a:latin typeface="Cambria Math" charset="0"/>
                          </a:rPr>
                          <m:t>𝑖</m:t>
                        </m:r>
                      </m:sub>
                    </m:sSub>
                    <m:r>
                      <m:rPr>
                        <m:nor/>
                      </m:rPr>
                      <a:rPr lang="en-US" sz="2800" dirty="0"/>
                      <m:t>))</m:t>
                    </m:r>
                  </m:oMath>
                </a14:m>
                <a:endParaRPr lang="en-US" dirty="0"/>
              </a:p>
              <a:p>
                <a:endParaRPr lang="en-US" dirty="0"/>
              </a:p>
            </p:txBody>
          </p:sp>
        </mc:Choice>
        <mc:Fallback xmlns="">
          <p:sp>
            <p:nvSpPr>
              <p:cNvPr id="3" name="Notes Placeholder 2"/>
              <p:cNvSpPr>
                <a:spLocks noGrp="1"/>
              </p:cNvSpPr>
              <p:nvPr>
                <p:ph type="body" idx="1"/>
              </p:nvPr>
            </p:nvSpPr>
            <p:spPr/>
            <p:txBody>
              <a:bodyPr/>
              <a:lstStyle/>
              <a:p>
                <a:pPr marL="0" indent="0">
                  <a:buNone/>
                </a:pPr>
                <a:r>
                  <a:rPr lang="en-US" sz="2800" dirty="0" smtClean="0"/>
                  <a:t>For each </a:t>
                </a:r>
                <a:r>
                  <a:rPr lang="en-US" sz="2800" i="0">
                    <a:latin typeface="Cambria Math" charset="0"/>
                  </a:rPr>
                  <a:t>𝑣_𝑖</a:t>
                </a:r>
                <a:r>
                  <a:rPr lang="en-US" sz="2800" dirty="0"/>
                  <a:t> in graph : </a:t>
                </a:r>
              </a:p>
              <a:p>
                <a:pPr marL="457200" lvl="1" indent="0">
                  <a:buNone/>
                </a:pPr>
                <a:r>
                  <a:rPr lang="en-US" sz="2800" i="0">
                    <a:latin typeface="Cambria Math" charset="0"/>
                  </a:rPr>
                  <a:t>𝑣_𝑖</a:t>
                </a:r>
                <a:r>
                  <a:rPr lang="en-US" sz="2800" dirty="0"/>
                  <a:t> sends its id as message to its neighbors which have lower degree (or have the same degree and lower id) than it;</a:t>
                </a:r>
              </a:p>
              <a:p>
                <a:pPr marL="457200" lvl="1" indent="0">
                  <a:buNone/>
                </a:pPr>
                <a:r>
                  <a:rPr lang="en-US" sz="2800" dirty="0"/>
                  <a:t>By merging the messages received by </a:t>
                </a:r>
                <a:r>
                  <a:rPr lang="en-US" sz="2800" i="0">
                    <a:latin typeface="Cambria Math" charset="0"/>
                  </a:rPr>
                  <a:t>𝑣_𝑖</a:t>
                </a:r>
                <a:r>
                  <a:rPr lang="en-US" sz="2800" dirty="0"/>
                  <a:t>, we get H(</a:t>
                </a:r>
                <a:r>
                  <a:rPr lang="en-US" sz="2800" i="0">
                    <a:latin typeface="Cambria Math" charset="0"/>
                  </a:rPr>
                  <a:t>𝑣_𝑖</a:t>
                </a:r>
                <a:r>
                  <a:rPr lang="en-US" sz="2800" dirty="0"/>
                  <a:t>);</a:t>
                </a:r>
              </a:p>
              <a:p>
                <a:pPr marL="457200" lvl="1" indent="0">
                  <a:buNone/>
                </a:pPr>
                <a:endParaRPr lang="en-US" sz="2800" dirty="0"/>
              </a:p>
              <a:p>
                <a:pPr marL="457200" lvl="1" indent="0">
                  <a:buNone/>
                </a:pPr>
                <a:r>
                  <a:rPr lang="en-US" sz="2800" dirty="0"/>
                  <a:t>	//discard the </a:t>
                </a:r>
                <a:r>
                  <a:rPr lang="en-US" sz="2800" dirty="0" err="1"/>
                  <a:t>subproblem</a:t>
                </a:r>
                <a:r>
                  <a:rPr lang="en-US" sz="2800" dirty="0"/>
                  <a:t> if it cannot get a better clique</a:t>
                </a:r>
              </a:p>
              <a:p>
                <a:pPr marL="457200" lvl="1" indent="0">
                  <a:buNone/>
                </a:pPr>
                <a:r>
                  <a:rPr lang="en-US" sz="2800" dirty="0"/>
                  <a:t>If weight(</a:t>
                </a:r>
                <a:r>
                  <a:rPr lang="en-US" sz="2800" i="0">
                    <a:latin typeface="Cambria Math" charset="0"/>
                  </a:rPr>
                  <a:t>𝑣_𝑖</a:t>
                </a:r>
                <a:r>
                  <a:rPr lang="en-US" sz="2800" dirty="0"/>
                  <a:t>) + weight(H(</a:t>
                </a:r>
                <a:r>
                  <a:rPr lang="en-US" sz="2800" i="0">
                    <a:latin typeface="Cambria Math" charset="0"/>
                  </a:rPr>
                  <a:t>𝑣_𝑖</a:t>
                </a:r>
                <a:r>
                  <a:rPr lang="en-US" sz="2800" dirty="0"/>
                  <a:t>)) &gt; </a:t>
                </a:r>
                <a:r>
                  <a:rPr lang="en-US" sz="2800" i="1" dirty="0" err="1"/>
                  <a:t>global_max</a:t>
                </a:r>
                <a:r>
                  <a:rPr lang="en-US" sz="2800" dirty="0"/>
                  <a:t>: 		</a:t>
                </a:r>
              </a:p>
              <a:p>
                <a:pPr marL="457200" lvl="1" indent="0">
                  <a:buNone/>
                </a:pPr>
                <a:r>
                  <a:rPr lang="en-US" sz="2800" dirty="0"/>
                  <a:t>	</a:t>
                </a:r>
                <a:r>
                  <a:rPr lang="en-US" sz="2800" i="0" dirty="0">
                    <a:latin typeface="Cambria Math" charset="0"/>
                  </a:rPr>
                  <a:t>"subProblems = subProblems</a:t>
                </a:r>
                <a:r>
                  <a:rPr lang="en-US" sz="2800" i="0">
                    <a:latin typeface="Cambria Math" charset="0"/>
                    <a:ea typeface="Cambria Math" charset="0"/>
                    <a:cs typeface="Cambria Math" charset="0"/>
                  </a:rPr>
                  <a:t>"∪</a:t>
                </a:r>
                <a:r>
                  <a:rPr lang="en-US" sz="2800" i="0" dirty="0">
                    <a:latin typeface="Cambria Math" charset="0"/>
                    <a:ea typeface="Cambria Math" charset="0"/>
                    <a:cs typeface="Cambria Math" charset="0"/>
                  </a:rPr>
                  <a:t>"</a:t>
                </a:r>
                <a:r>
                  <a:rPr lang="en-US" sz="2800" i="0" dirty="0">
                    <a:latin typeface="Cambria Math" charset="0"/>
                  </a:rPr>
                  <a:t>({</a:t>
                </a:r>
                <a:r>
                  <a:rPr lang="en-US" sz="2800" i="0">
                    <a:latin typeface="Cambria Math" charset="0"/>
                  </a:rPr>
                  <a:t>" 𝑣_𝑖</a:t>
                </a:r>
                <a:r>
                  <a:rPr lang="en-US" sz="2800" i="0" dirty="0">
                    <a:latin typeface="Cambria Math" charset="0"/>
                  </a:rPr>
                  <a:t> "},H (</a:t>
                </a:r>
                <a:r>
                  <a:rPr lang="en-US" sz="2800" i="0">
                    <a:latin typeface="Cambria Math" charset="0"/>
                  </a:rPr>
                  <a:t>" 𝑣_𝑖</a:t>
                </a:r>
                <a:r>
                  <a:rPr lang="en-US" sz="2800" i="0" dirty="0">
                    <a:latin typeface="Cambria Math" charset="0"/>
                  </a:rPr>
                  <a:t> "))</a:t>
                </a:r>
                <a:r>
                  <a:rPr lang="en-US" sz="2800" i="0" dirty="0"/>
                  <a:t>"</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8E610178-6077-3540-974C-15113C4057D4}" type="slidenum">
              <a:rPr lang="en-US" smtClean="0"/>
              <a:t>23</a:t>
            </a:fld>
            <a:endParaRPr lang="en-US"/>
          </a:p>
        </p:txBody>
      </p:sp>
    </p:spTree>
    <p:extLst>
      <p:ext uri="{BB962C8B-B14F-4D97-AF65-F5344CB8AC3E}">
        <p14:creationId xmlns:p14="http://schemas.microsoft.com/office/powerpoint/2010/main" val="1662127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charset="0"/>
                    <a:ea typeface="DengXian" charset="-122"/>
                    <a:cs typeface="Times New Roman" charset="0"/>
                  </a:rPr>
                  <a:t>Graph.</a:t>
                </a:r>
                <a:r>
                  <a:rPr lang="en-US" i="1" dirty="0" err="1">
                    <a:effectLst/>
                    <a:latin typeface="Times New Roman" charset="0"/>
                    <a:ea typeface="DengXian" charset="-122"/>
                    <a:cs typeface="Times New Roman" charset="0"/>
                  </a:rPr>
                  <a:t>aggregateMessages</a:t>
                </a:r>
                <a:r>
                  <a:rPr lang="en-US" i="1" dirty="0">
                    <a:effectLst/>
                    <a:latin typeface="Times New Roman" charset="0"/>
                    <a:ea typeface="DengXian" charset="-122"/>
                    <a:cs typeface="Times New Roman" charset="0"/>
                  </a:rPr>
                  <a:t>() </a:t>
                </a:r>
                <a:r>
                  <a:rPr lang="en-US" dirty="0">
                    <a:effectLst/>
                    <a:latin typeface="Times New Roman" charset="0"/>
                    <a:ea typeface="DengXian" charset="-122"/>
                    <a:cs typeface="Times New Roman" charset="0"/>
                  </a:rPr>
                  <a:t>is provided in Spark </a:t>
                </a:r>
                <a:r>
                  <a:rPr lang="en-US" dirty="0" err="1">
                    <a:effectLst/>
                    <a:latin typeface="Times New Roman" charset="0"/>
                    <a:ea typeface="DengXian" charset="-122"/>
                    <a:cs typeface="Times New Roman" charset="0"/>
                  </a:rPr>
                  <a:t>GraphX</a:t>
                </a:r>
                <a:r>
                  <a:rPr lang="en-US" dirty="0">
                    <a:effectLst/>
                    <a:latin typeface="Times New Roman" charset="0"/>
                    <a:ea typeface="DengXian" charset="-122"/>
                    <a:cs typeface="Times New Roman" charset="0"/>
                  </a:rPr>
                  <a:t> library. This function transfers messages along the neighboring edges and from neighboring vertices to each vertex, and merges messages for each vertex. It has four parameters. The first parameter is the type of message to be sent to each vertex. In our implementation, we set it to be a tuple consists of a </a:t>
                </a:r>
                <a:r>
                  <a:rPr lang="en-US" i="1" dirty="0">
                    <a:effectLst/>
                    <a:latin typeface="Times New Roman" charset="0"/>
                    <a:ea typeface="DengXian" charset="-122"/>
                    <a:cs typeface="Times New Roman" charset="0"/>
                  </a:rPr>
                  <a:t>Buffer[</a:t>
                </a:r>
                <a:r>
                  <a:rPr lang="en-US" i="1" dirty="0" err="1">
                    <a:effectLst/>
                    <a:latin typeface="Times New Roman" charset="0"/>
                    <a:ea typeface="DengXian" charset="-122"/>
                    <a:cs typeface="Times New Roman" charset="0"/>
                  </a:rPr>
                  <a:t>VertexId</a:t>
                </a:r>
                <a:r>
                  <a:rPr lang="en-US" i="1" dirty="0">
                    <a:effectLst/>
                    <a:latin typeface="Times New Roman" charset="0"/>
                    <a:ea typeface="DengXian" charset="-122"/>
                    <a:cs typeface="Times New Roman" charset="0"/>
                  </a:rPr>
                  <a:t>]</a:t>
                </a:r>
                <a:r>
                  <a:rPr lang="en-US" dirty="0">
                    <a:effectLst/>
                    <a:latin typeface="Times New Roman" charset="0"/>
                    <a:ea typeface="DengXian" charset="-122"/>
                    <a:cs typeface="Times New Roman" charset="0"/>
                  </a:rPr>
                  <a:t>, in which we put each vertex’s higher-order neighbor’s id, and a </a:t>
                </a:r>
                <a:r>
                  <a:rPr lang="en-US" i="1" dirty="0">
                    <a:effectLst/>
                    <a:latin typeface="Times New Roman" charset="0"/>
                    <a:ea typeface="DengXian" charset="-122"/>
                    <a:cs typeface="Times New Roman" charset="0"/>
                  </a:rPr>
                  <a:t>Double</a:t>
                </a:r>
                <a:r>
                  <a:rPr lang="en-US" dirty="0">
                    <a:effectLst/>
                    <a:latin typeface="Times New Roman" charset="0"/>
                    <a:ea typeface="DengXian" charset="-122"/>
                    <a:cs typeface="Times New Roman" charset="0"/>
                  </a:rPr>
                  <a:t> value, which is the weight of this higher-order neighbor. The second parameter is </a:t>
                </a:r>
                <a:r>
                  <a:rPr lang="en-US" i="1" dirty="0" err="1">
                    <a:effectLst/>
                    <a:latin typeface="Times New Roman" charset="0"/>
                    <a:ea typeface="DengXian" charset="-122"/>
                    <a:cs typeface="Times New Roman" charset="0"/>
                  </a:rPr>
                  <a:t>sendMsg</a:t>
                </a:r>
                <a:r>
                  <a:rPr lang="en-US" i="1" dirty="0">
                    <a:effectLst/>
                    <a:latin typeface="Times New Roman" charset="0"/>
                    <a:ea typeface="DengXian" charset="-122"/>
                    <a:cs typeface="Times New Roman" charset="0"/>
                  </a:rPr>
                  <a:t>()</a:t>
                </a:r>
                <a:r>
                  <a:rPr lang="en-US" dirty="0">
                    <a:effectLst/>
                    <a:latin typeface="Times New Roman" charset="0"/>
                    <a:ea typeface="DengXian" charset="-122"/>
                    <a:cs typeface="Times New Roman" charset="0"/>
                  </a:rPr>
                  <a:t> function defined by user, which runs on each edge and sends messages to neighboring vertices. In our implementation, only vertices which have upper bound value greater than </a:t>
                </a:r>
                <a14:m>
                  <m:oMath xmlns:m="http://schemas.openxmlformats.org/officeDocument/2006/math">
                    <m:r>
                      <a:rPr lang="en-US" i="1">
                        <a:effectLst/>
                        <a:latin typeface="Cambria Math" charset="0"/>
                        <a:ea typeface="DengXian" charset="-122"/>
                        <a:cs typeface="Times New Roman" charset="0"/>
                      </a:rPr>
                      <m:t>𝑔𝑙𝑜𝑏𝑎𝑙</m:t>
                    </m:r>
                    <m:r>
                      <a:rPr lang="en-US" i="1">
                        <a:effectLst/>
                        <a:latin typeface="Cambria Math" charset="0"/>
                        <a:ea typeface="DengXian" charset="-122"/>
                        <a:cs typeface="Times New Roman" charset="0"/>
                      </a:rPr>
                      <m:t>_</m:t>
                    </m:r>
                    <m:r>
                      <a:rPr lang="en-US" i="1">
                        <a:effectLst/>
                        <a:latin typeface="Cambria Math" charset="0"/>
                        <a:ea typeface="DengXian" charset="-122"/>
                        <a:cs typeface="Times New Roman" charset="0"/>
                      </a:rPr>
                      <m:t>𝑚𝑎𝑥</m:t>
                    </m:r>
                    <m:r>
                      <a:rPr lang="en-US" i="1">
                        <a:effectLst/>
                        <a:latin typeface="Cambria Math" charset="0"/>
                        <a:ea typeface="DengXian" charset="-122"/>
                        <a:cs typeface="Times New Roman" charset="0"/>
                      </a:rPr>
                      <m:t>_</m:t>
                    </m:r>
                    <m:r>
                      <a:rPr lang="en-US" i="1">
                        <a:effectLst/>
                        <a:latin typeface="Cambria Math" charset="0"/>
                        <a:ea typeface="DengXian" charset="-122"/>
                        <a:cs typeface="Times New Roman" charset="0"/>
                      </a:rPr>
                      <m:t>𝑤𝑒𝑖𝑔h𝑡</m:t>
                    </m:r>
                  </m:oMath>
                </a14:m>
                <a:r>
                  <a:rPr lang="en-US" dirty="0">
                    <a:effectLst/>
                    <a:latin typeface="Times New Roman" charset="0"/>
                    <a:ea typeface="DengXian" charset="-122"/>
                    <a:cs typeface="Times New Roman" charset="0"/>
                  </a:rPr>
                  <a:t> can send and receive messages, avoiding unnecessary costs. Messages are sent from higher-order vertices to its lower-order neighbors. The third parameter is </a:t>
                </a:r>
                <a:r>
                  <a:rPr lang="en-US" i="1" dirty="0" err="1">
                    <a:effectLst/>
                    <a:latin typeface="Times New Roman" charset="0"/>
                    <a:ea typeface="DengXian" charset="-122"/>
                    <a:cs typeface="Times New Roman" charset="0"/>
                  </a:rPr>
                  <a:t>mergeMsg</a:t>
                </a:r>
                <a:r>
                  <a:rPr lang="en-US" i="1" dirty="0">
                    <a:effectLst/>
                    <a:latin typeface="Times New Roman" charset="0"/>
                    <a:ea typeface="DengXian" charset="-122"/>
                    <a:cs typeface="Times New Roman" charset="0"/>
                  </a:rPr>
                  <a:t>()</a:t>
                </a:r>
                <a:r>
                  <a:rPr lang="en-US" dirty="0">
                    <a:effectLst/>
                    <a:latin typeface="Times New Roman" charset="0"/>
                    <a:ea typeface="DengXian" charset="-122"/>
                    <a:cs typeface="Times New Roman" charset="0"/>
                  </a:rPr>
                  <a:t> function defined by user, which combines messages destined to the same vertex. In our implementation, we merge the higher-order neighbor’s id into a buffer for each vertex, and add up their weights. The fourth parameter is </a:t>
                </a:r>
                <a:r>
                  <a:rPr lang="en-US" i="1" dirty="0" err="1">
                    <a:effectLst/>
                    <a:latin typeface="Times New Roman" charset="0"/>
                    <a:ea typeface="DengXian" charset="-122"/>
                    <a:cs typeface="Times New Roman" charset="0"/>
                  </a:rPr>
                  <a:t>tripletFields</a:t>
                </a:r>
                <a:r>
                  <a:rPr lang="en-US" dirty="0">
                    <a:effectLst/>
                    <a:latin typeface="Times New Roman" charset="0"/>
                    <a:ea typeface="DengXian" charset="-122"/>
                    <a:cs typeface="Times New Roman" charset="0"/>
                  </a:rPr>
                  <a:t>, by which users can specify which fields should be used in </a:t>
                </a:r>
                <a:r>
                  <a:rPr lang="en-US" i="1" dirty="0" err="1">
                    <a:effectLst/>
                    <a:latin typeface="Times New Roman" charset="0"/>
                    <a:ea typeface="DengXian" charset="-122"/>
                    <a:cs typeface="Times New Roman" charset="0"/>
                  </a:rPr>
                  <a:t>sendMsg</a:t>
                </a:r>
                <a:r>
                  <a:rPr lang="en-US" i="1" dirty="0">
                    <a:effectLst/>
                    <a:latin typeface="Times New Roman" charset="0"/>
                    <a:ea typeface="DengXian" charset="-122"/>
                    <a:cs typeface="Times New Roman" charset="0"/>
                  </a:rPr>
                  <a:t>()</a:t>
                </a:r>
                <a:r>
                  <a:rPr lang="en-US" dirty="0">
                    <a:effectLst/>
                    <a:latin typeface="Times New Roman" charset="0"/>
                    <a:ea typeface="DengXian" charset="-122"/>
                    <a:cs typeface="Times New Roman" charset="0"/>
                  </a:rPr>
                  <a:t> function. If </a:t>
                </a:r>
                <a:r>
                  <a:rPr lang="en-US" i="1" dirty="0" err="1">
                    <a:effectLst/>
                    <a:latin typeface="Times New Roman" charset="0"/>
                    <a:ea typeface="DengXian" charset="-122"/>
                    <a:cs typeface="Times New Roman" charset="0"/>
                  </a:rPr>
                  <a:t>tripletFields</a:t>
                </a:r>
                <a:r>
                  <a:rPr lang="en-US" dirty="0">
                    <a:effectLst/>
                    <a:latin typeface="Times New Roman" charset="0"/>
                    <a:ea typeface="DengXian" charset="-122"/>
                    <a:cs typeface="Times New Roman" charset="0"/>
                  </a:rPr>
                  <a:t> is not defined, then</a:t>
                </a:r>
                <a:r>
                  <a:rPr lang="en-US" i="1" dirty="0">
                    <a:effectLst/>
                    <a:latin typeface="Times New Roman" charset="0"/>
                    <a:ea typeface="DengXian" charset="-122"/>
                    <a:cs typeface="Times New Roman" charset="0"/>
                  </a:rPr>
                  <a:t> </a:t>
                </a:r>
                <a:r>
                  <a:rPr lang="en-US" dirty="0">
                    <a:effectLst/>
                    <a:latin typeface="Times New Roman" charset="0"/>
                    <a:ea typeface="DengXian" charset="-122"/>
                    <a:cs typeface="Times New Roman" charset="0"/>
                  </a:rPr>
                  <a:t>all fields in triplets would be used by default.</a:t>
                </a:r>
                <a:endParaRPr lang="en-US" sz="1400" dirty="0">
                  <a:effectLst/>
                  <a:latin typeface="Times New Roman" charset="0"/>
                  <a:ea typeface="DengXian" charset="-122"/>
                  <a:cs typeface="Times New Roman" charset="0"/>
                </a:endParaRP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charset="0"/>
                    <a:ea typeface="DengXian" charset="-122"/>
                    <a:cs typeface="Times New Roman" charset="0"/>
                  </a:rPr>
                  <a:t>Graph.</a:t>
                </a:r>
                <a:r>
                  <a:rPr lang="en-US" i="1" dirty="0" err="1">
                    <a:effectLst/>
                    <a:latin typeface="Times New Roman" charset="0"/>
                    <a:ea typeface="DengXian" charset="-122"/>
                    <a:cs typeface="Times New Roman" charset="0"/>
                  </a:rPr>
                  <a:t>aggregateMessages</a:t>
                </a:r>
                <a:r>
                  <a:rPr lang="en-US" i="1" dirty="0">
                    <a:effectLst/>
                    <a:latin typeface="Times New Roman" charset="0"/>
                    <a:ea typeface="DengXian" charset="-122"/>
                    <a:cs typeface="Times New Roman" charset="0"/>
                  </a:rPr>
                  <a:t>() </a:t>
                </a:r>
                <a:r>
                  <a:rPr lang="en-US" dirty="0">
                    <a:effectLst/>
                    <a:latin typeface="Times New Roman" charset="0"/>
                    <a:ea typeface="DengXian" charset="-122"/>
                    <a:cs typeface="Times New Roman" charset="0"/>
                  </a:rPr>
                  <a:t>is provided in Spark </a:t>
                </a:r>
                <a:r>
                  <a:rPr lang="en-US" dirty="0" err="1">
                    <a:effectLst/>
                    <a:latin typeface="Times New Roman" charset="0"/>
                    <a:ea typeface="DengXian" charset="-122"/>
                    <a:cs typeface="Times New Roman" charset="0"/>
                  </a:rPr>
                  <a:t>GraphX</a:t>
                </a:r>
                <a:r>
                  <a:rPr lang="en-US" dirty="0">
                    <a:effectLst/>
                    <a:latin typeface="Times New Roman" charset="0"/>
                    <a:ea typeface="DengXian" charset="-122"/>
                    <a:cs typeface="Times New Roman" charset="0"/>
                  </a:rPr>
                  <a:t> library. This function transfers messages along the neighboring edges and from neighboring vertices to each vertex, and merges messages for each vertex. It has four parameters. The first parameter is the type of message to be sent to each vertex. In our implementation, we set it to be a tuple consists of a </a:t>
                </a:r>
                <a:r>
                  <a:rPr lang="en-US" i="1" dirty="0">
                    <a:effectLst/>
                    <a:latin typeface="Times New Roman" charset="0"/>
                    <a:ea typeface="DengXian" charset="-122"/>
                    <a:cs typeface="Times New Roman" charset="0"/>
                  </a:rPr>
                  <a:t>Buffer[</a:t>
                </a:r>
                <a:r>
                  <a:rPr lang="en-US" i="1" dirty="0" err="1">
                    <a:effectLst/>
                    <a:latin typeface="Times New Roman" charset="0"/>
                    <a:ea typeface="DengXian" charset="-122"/>
                    <a:cs typeface="Times New Roman" charset="0"/>
                  </a:rPr>
                  <a:t>VertexId</a:t>
                </a:r>
                <a:r>
                  <a:rPr lang="en-US" i="1" dirty="0">
                    <a:effectLst/>
                    <a:latin typeface="Times New Roman" charset="0"/>
                    <a:ea typeface="DengXian" charset="-122"/>
                    <a:cs typeface="Times New Roman" charset="0"/>
                  </a:rPr>
                  <a:t>]</a:t>
                </a:r>
                <a:r>
                  <a:rPr lang="en-US" dirty="0">
                    <a:effectLst/>
                    <a:latin typeface="Times New Roman" charset="0"/>
                    <a:ea typeface="DengXian" charset="-122"/>
                    <a:cs typeface="Times New Roman" charset="0"/>
                  </a:rPr>
                  <a:t>, in which we put each vertex’s higher-order neighbor’s id, and a </a:t>
                </a:r>
                <a:r>
                  <a:rPr lang="en-US" i="1" dirty="0">
                    <a:effectLst/>
                    <a:latin typeface="Times New Roman" charset="0"/>
                    <a:ea typeface="DengXian" charset="-122"/>
                    <a:cs typeface="Times New Roman" charset="0"/>
                  </a:rPr>
                  <a:t>Double</a:t>
                </a:r>
                <a:r>
                  <a:rPr lang="en-US" dirty="0">
                    <a:effectLst/>
                    <a:latin typeface="Times New Roman" charset="0"/>
                    <a:ea typeface="DengXian" charset="-122"/>
                    <a:cs typeface="Times New Roman" charset="0"/>
                  </a:rPr>
                  <a:t> value, which is the weight of this higher-order neighbor. The second parameter is </a:t>
                </a:r>
                <a:r>
                  <a:rPr lang="en-US" i="1" dirty="0" err="1">
                    <a:effectLst/>
                    <a:latin typeface="Times New Roman" charset="0"/>
                    <a:ea typeface="DengXian" charset="-122"/>
                    <a:cs typeface="Times New Roman" charset="0"/>
                  </a:rPr>
                  <a:t>sendMsg</a:t>
                </a:r>
                <a:r>
                  <a:rPr lang="en-US" i="1" dirty="0">
                    <a:effectLst/>
                    <a:latin typeface="Times New Roman" charset="0"/>
                    <a:ea typeface="DengXian" charset="-122"/>
                    <a:cs typeface="Times New Roman" charset="0"/>
                  </a:rPr>
                  <a:t>()</a:t>
                </a:r>
                <a:r>
                  <a:rPr lang="en-US" dirty="0">
                    <a:effectLst/>
                    <a:latin typeface="Times New Roman" charset="0"/>
                    <a:ea typeface="DengXian" charset="-122"/>
                    <a:cs typeface="Times New Roman" charset="0"/>
                  </a:rPr>
                  <a:t> function defined by user, which runs on each edge and sends messages to neighboring vertices. In our implementation, only vertices which have upper bound value greater than </a:t>
                </a:r>
                <a:r>
                  <a:rPr lang="en-US" i="0">
                    <a:effectLst/>
                    <a:latin typeface="Cambria Math" charset="0"/>
                    <a:ea typeface="DengXian" charset="-122"/>
                    <a:cs typeface="Times New Roman" charset="0"/>
                  </a:rPr>
                  <a:t>𝑔𝑙𝑜𝑏𝑎𝑙_𝑚𝑎𝑥_𝑤𝑒𝑖𝑔ℎ𝑡</a:t>
                </a:r>
                <a:r>
                  <a:rPr lang="en-US" dirty="0">
                    <a:effectLst/>
                    <a:latin typeface="Times New Roman" charset="0"/>
                    <a:ea typeface="DengXian" charset="-122"/>
                    <a:cs typeface="Times New Roman" charset="0"/>
                  </a:rPr>
                  <a:t> can send and receive messages, avoiding unnecessary costs. Messages are sent from higher-order vertices to its lower-order neighbors. The third parameter is </a:t>
                </a:r>
                <a:r>
                  <a:rPr lang="en-US" i="1" dirty="0" err="1">
                    <a:effectLst/>
                    <a:latin typeface="Times New Roman" charset="0"/>
                    <a:ea typeface="DengXian" charset="-122"/>
                    <a:cs typeface="Times New Roman" charset="0"/>
                  </a:rPr>
                  <a:t>mergeMsg</a:t>
                </a:r>
                <a:r>
                  <a:rPr lang="en-US" i="1" dirty="0">
                    <a:effectLst/>
                    <a:latin typeface="Times New Roman" charset="0"/>
                    <a:ea typeface="DengXian" charset="-122"/>
                    <a:cs typeface="Times New Roman" charset="0"/>
                  </a:rPr>
                  <a:t>()</a:t>
                </a:r>
                <a:r>
                  <a:rPr lang="en-US" dirty="0">
                    <a:effectLst/>
                    <a:latin typeface="Times New Roman" charset="0"/>
                    <a:ea typeface="DengXian" charset="-122"/>
                    <a:cs typeface="Times New Roman" charset="0"/>
                  </a:rPr>
                  <a:t> function defined by user, which combines messages destined to the same vertex. In our implementation, we merge the higher-order neighbor’s id into a buffer for each vertex, and add up their weights. The fourth parameter is </a:t>
                </a:r>
                <a:r>
                  <a:rPr lang="en-US" i="1" dirty="0" err="1">
                    <a:effectLst/>
                    <a:latin typeface="Times New Roman" charset="0"/>
                    <a:ea typeface="DengXian" charset="-122"/>
                    <a:cs typeface="Times New Roman" charset="0"/>
                  </a:rPr>
                  <a:t>tripletFields</a:t>
                </a:r>
                <a:r>
                  <a:rPr lang="en-US" dirty="0">
                    <a:effectLst/>
                    <a:latin typeface="Times New Roman" charset="0"/>
                    <a:ea typeface="DengXian" charset="-122"/>
                    <a:cs typeface="Times New Roman" charset="0"/>
                  </a:rPr>
                  <a:t>, by which users can specify which fields should be used in </a:t>
                </a:r>
                <a:r>
                  <a:rPr lang="en-US" i="1" dirty="0" err="1">
                    <a:effectLst/>
                    <a:latin typeface="Times New Roman" charset="0"/>
                    <a:ea typeface="DengXian" charset="-122"/>
                    <a:cs typeface="Times New Roman" charset="0"/>
                  </a:rPr>
                  <a:t>sendMsg</a:t>
                </a:r>
                <a:r>
                  <a:rPr lang="en-US" i="1" dirty="0">
                    <a:effectLst/>
                    <a:latin typeface="Times New Roman" charset="0"/>
                    <a:ea typeface="DengXian" charset="-122"/>
                    <a:cs typeface="Times New Roman" charset="0"/>
                  </a:rPr>
                  <a:t>()</a:t>
                </a:r>
                <a:r>
                  <a:rPr lang="en-US" dirty="0">
                    <a:effectLst/>
                    <a:latin typeface="Times New Roman" charset="0"/>
                    <a:ea typeface="DengXian" charset="-122"/>
                    <a:cs typeface="Times New Roman" charset="0"/>
                  </a:rPr>
                  <a:t> function. If </a:t>
                </a:r>
                <a:r>
                  <a:rPr lang="en-US" i="1" dirty="0" err="1">
                    <a:effectLst/>
                    <a:latin typeface="Times New Roman" charset="0"/>
                    <a:ea typeface="DengXian" charset="-122"/>
                    <a:cs typeface="Times New Roman" charset="0"/>
                  </a:rPr>
                  <a:t>tripletFields</a:t>
                </a:r>
                <a:r>
                  <a:rPr lang="en-US" dirty="0">
                    <a:effectLst/>
                    <a:latin typeface="Times New Roman" charset="0"/>
                    <a:ea typeface="DengXian" charset="-122"/>
                    <a:cs typeface="Times New Roman" charset="0"/>
                  </a:rPr>
                  <a:t> is not defined, then</a:t>
                </a:r>
                <a:r>
                  <a:rPr lang="en-US" i="1" dirty="0">
                    <a:effectLst/>
                    <a:latin typeface="Times New Roman" charset="0"/>
                    <a:ea typeface="DengXian" charset="-122"/>
                    <a:cs typeface="Times New Roman" charset="0"/>
                  </a:rPr>
                  <a:t> </a:t>
                </a:r>
                <a:r>
                  <a:rPr lang="en-US" dirty="0">
                    <a:effectLst/>
                    <a:latin typeface="Times New Roman" charset="0"/>
                    <a:ea typeface="DengXian" charset="-122"/>
                    <a:cs typeface="Times New Roman" charset="0"/>
                  </a:rPr>
                  <a:t>all fields in triplets would be used by default.</a:t>
                </a:r>
                <a:endParaRPr lang="en-US" sz="1400" dirty="0">
                  <a:effectLst/>
                  <a:latin typeface="Times New Roman" charset="0"/>
                  <a:ea typeface="DengXian" charset="-122"/>
                  <a:cs typeface="Times New Roman" charset="0"/>
                </a:endParaRPr>
              </a:p>
              <a:p>
                <a:endParaRPr lang="en-US" dirty="0"/>
              </a:p>
            </p:txBody>
          </p:sp>
        </mc:Fallback>
      </mc:AlternateContent>
      <p:sp>
        <p:nvSpPr>
          <p:cNvPr id="4" name="Slide Number Placeholder 3"/>
          <p:cNvSpPr>
            <a:spLocks noGrp="1"/>
          </p:cNvSpPr>
          <p:nvPr>
            <p:ph type="sldNum" sz="quarter" idx="10"/>
          </p:nvPr>
        </p:nvSpPr>
        <p:spPr/>
        <p:txBody>
          <a:bodyPr/>
          <a:lstStyle/>
          <a:p>
            <a:fld id="{8E610178-6077-3540-974C-15113C4057D4}" type="slidenum">
              <a:rPr lang="en-US" smtClean="0"/>
              <a:t>24</a:t>
            </a:fld>
            <a:endParaRPr lang="en-US"/>
          </a:p>
        </p:txBody>
      </p:sp>
    </p:spTree>
    <p:extLst>
      <p:ext uri="{BB962C8B-B14F-4D97-AF65-F5344CB8AC3E}">
        <p14:creationId xmlns:p14="http://schemas.microsoft.com/office/powerpoint/2010/main" val="94302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introduction, I</a:t>
            </a:r>
            <a:r>
              <a:rPr lang="en-US" baseline="0" dirty="0" smtClean="0"/>
              <a:t> will briefly introduce the problem we try to solve, and the motivation of the thesis;</a:t>
            </a:r>
            <a:endParaRPr lang="en-US" baseline="0" dirty="0"/>
          </a:p>
          <a:p>
            <a:r>
              <a:rPr lang="en-US" baseline="0" dirty="0" smtClean="0"/>
              <a:t>Then I will introduce some background knowledge of the techniques we use in the thesis;</a:t>
            </a:r>
          </a:p>
          <a:p>
            <a:r>
              <a:rPr lang="en-US" altLang="zh-CN" baseline="0" dirty="0" smtClean="0"/>
              <a:t>Moreover, I will talk about the methodology and implementation of PS-MWC</a:t>
            </a:r>
          </a:p>
          <a:p>
            <a:r>
              <a:rPr lang="en-US" baseline="0" dirty="0" smtClean="0"/>
              <a:t>Some experimental evaluation will be discussed</a:t>
            </a:r>
          </a:p>
          <a:p>
            <a:r>
              <a:rPr lang="en-US" baseline="0" dirty="0" smtClean="0"/>
              <a:t>Finally, the </a:t>
            </a:r>
            <a:r>
              <a:rPr lang="en-US" baseline="0" dirty="0" err="1" smtClean="0"/>
              <a:t>concusion</a:t>
            </a:r>
            <a:r>
              <a:rPr lang="en-US" baseline="0" dirty="0" smtClean="0"/>
              <a:t>.</a:t>
            </a:r>
          </a:p>
        </p:txBody>
      </p:sp>
      <p:sp>
        <p:nvSpPr>
          <p:cNvPr id="4" name="Slide Number Placeholder 3"/>
          <p:cNvSpPr>
            <a:spLocks noGrp="1"/>
          </p:cNvSpPr>
          <p:nvPr>
            <p:ph type="sldNum" sz="quarter" idx="10"/>
          </p:nvPr>
        </p:nvSpPr>
        <p:spPr/>
        <p:txBody>
          <a:bodyPr/>
          <a:lstStyle/>
          <a:p>
            <a:fld id="{8E610178-6077-3540-974C-15113C4057D4}" type="slidenum">
              <a:rPr lang="en-US" smtClean="0"/>
              <a:t>2</a:t>
            </a:fld>
            <a:endParaRPr lang="en-US"/>
          </a:p>
        </p:txBody>
      </p:sp>
    </p:spTree>
    <p:extLst>
      <p:ext uri="{BB962C8B-B14F-4D97-AF65-F5344CB8AC3E}">
        <p14:creationId xmlns:p14="http://schemas.microsoft.com/office/powerpoint/2010/main" val="2136627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indent="0">
              <a:buNone/>
            </a:pPr>
            <a:r>
              <a:rPr lang="en-US" dirty="0" smtClean="0"/>
              <a:t>We use </a:t>
            </a:r>
            <a:r>
              <a:rPr lang="en-US" dirty="0" err="1" smtClean="0"/>
              <a:t>ZooKeeper</a:t>
            </a:r>
            <a:r>
              <a:rPr lang="en-US" dirty="0" smtClean="0"/>
              <a:t> to maintain a mutable global variable: weight of best clique we found so far, and prune sub-problems with this variable.</a:t>
            </a:r>
          </a:p>
          <a:p>
            <a:pPr marL="0" indent="0">
              <a:buNone/>
            </a:pPr>
            <a:r>
              <a:rPr lang="en-US" b="1" dirty="0" smtClean="0"/>
              <a:t>Driver</a:t>
            </a:r>
            <a:r>
              <a:rPr lang="en-US" dirty="0" smtClean="0"/>
              <a:t> program connects to </a:t>
            </a:r>
            <a:r>
              <a:rPr lang="en-US" dirty="0" err="1" smtClean="0"/>
              <a:t>ZooKeeper</a:t>
            </a:r>
            <a:r>
              <a:rPr lang="en-US" dirty="0" smtClean="0"/>
              <a:t> server, </a:t>
            </a:r>
            <a:r>
              <a:rPr lang="en-US" b="1" dirty="0" smtClean="0"/>
              <a:t>creates</a:t>
            </a:r>
            <a:r>
              <a:rPr lang="en-US" dirty="0" smtClean="0"/>
              <a:t> </a:t>
            </a:r>
            <a:r>
              <a:rPr lang="en-US" dirty="0" err="1" smtClean="0"/>
              <a:t>znode</a:t>
            </a:r>
            <a:r>
              <a:rPr lang="en-US" dirty="0" smtClean="0"/>
              <a:t> /MWCL and </a:t>
            </a:r>
            <a:r>
              <a:rPr lang="en-US" b="1" dirty="0" smtClean="0"/>
              <a:t>initialize</a:t>
            </a:r>
            <a:r>
              <a:rPr lang="en-US" dirty="0" smtClean="0"/>
              <a:t> its value to be weight of clique we get in step1;</a:t>
            </a:r>
          </a:p>
          <a:p>
            <a:pPr marL="0" indent="0">
              <a:buNone/>
            </a:pPr>
            <a:r>
              <a:rPr lang="en-US" b="1" dirty="0" smtClean="0"/>
              <a:t>Executors</a:t>
            </a:r>
            <a:r>
              <a:rPr lang="en-US" dirty="0" smtClean="0"/>
              <a:t> connect to </a:t>
            </a:r>
            <a:r>
              <a:rPr lang="en-US" dirty="0" err="1" smtClean="0"/>
              <a:t>ZooKeeper</a:t>
            </a:r>
            <a:r>
              <a:rPr lang="en-US" dirty="0" smtClean="0"/>
              <a:t> server, </a:t>
            </a:r>
            <a:r>
              <a:rPr lang="en-US" b="1" dirty="0" smtClean="0"/>
              <a:t>read</a:t>
            </a:r>
            <a:r>
              <a:rPr lang="en-US" dirty="0" smtClean="0"/>
              <a:t> value of </a:t>
            </a:r>
            <a:r>
              <a:rPr lang="en-US" dirty="0" err="1" smtClean="0"/>
              <a:t>znode</a:t>
            </a:r>
            <a:r>
              <a:rPr lang="en-US" dirty="0" smtClean="0"/>
              <a:t> /MWCL, and </a:t>
            </a:r>
            <a:r>
              <a:rPr lang="en-US" b="1" dirty="0" smtClean="0"/>
              <a:t>update</a:t>
            </a:r>
            <a:r>
              <a:rPr lang="en-US" dirty="0" smtClean="0"/>
              <a:t> this value when a clique with greater weight is found;</a:t>
            </a:r>
          </a:p>
          <a:p>
            <a:pPr marL="0" indent="0">
              <a:buNone/>
            </a:pPr>
            <a:r>
              <a:rPr lang="en-US" dirty="0" smtClean="0"/>
              <a:t>If the sum of weights of all vertices in a sub-problem is lower than or equal to value of </a:t>
            </a:r>
            <a:r>
              <a:rPr lang="en-US" dirty="0" err="1" smtClean="0"/>
              <a:t>znode</a:t>
            </a:r>
            <a:r>
              <a:rPr lang="en-US" dirty="0" smtClean="0"/>
              <a:t> /MWCL, we discard this sub-problem</a:t>
            </a:r>
          </a:p>
          <a:p>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26</a:t>
            </a:fld>
            <a:endParaRPr lang="en-US"/>
          </a:p>
        </p:txBody>
      </p:sp>
    </p:spTree>
    <p:extLst>
      <p:ext uri="{BB962C8B-B14F-4D97-AF65-F5344CB8AC3E}">
        <p14:creationId xmlns:p14="http://schemas.microsoft.com/office/powerpoint/2010/main" val="513937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Idea: choose the best data structure for certain computation</a:t>
            </a:r>
          </a:p>
          <a:p>
            <a:pPr marL="0" indent="0">
              <a:buNone/>
            </a:pPr>
            <a:r>
              <a:rPr lang="en-US" dirty="0" smtClean="0"/>
              <a:t>Frequent computation in our implementation: </a:t>
            </a:r>
          </a:p>
          <a:p>
            <a:pPr marL="0" indent="0">
              <a:buNone/>
            </a:pPr>
            <a:r>
              <a:rPr lang="en-US" dirty="0" smtClean="0"/>
              <a:t>	</a:t>
            </a:r>
            <a:r>
              <a:rPr lang="en-US" dirty="0" err="1" smtClean="0"/>
              <a:t>graph.aggregateMessages</a:t>
            </a:r>
            <a:r>
              <a:rPr lang="en-US" dirty="0" smtClean="0"/>
              <a:t>(</a:t>
            </a:r>
            <a:r>
              <a:rPr lang="en-US" dirty="0" err="1" smtClean="0"/>
              <a:t>sendMsg</a:t>
            </a:r>
            <a:r>
              <a:rPr lang="en-US" dirty="0" smtClean="0"/>
              <a:t>, </a:t>
            </a:r>
            <a:r>
              <a:rPr lang="en-US" dirty="0" err="1" smtClean="0"/>
              <a:t>mergeMsg</a:t>
            </a:r>
            <a:r>
              <a:rPr lang="en-US" dirty="0" smtClean="0"/>
              <a:t>)</a:t>
            </a:r>
          </a:p>
          <a:p>
            <a:pPr marL="0" indent="0">
              <a:buNone/>
            </a:pPr>
            <a:r>
              <a:rPr lang="en-US" dirty="0" smtClean="0"/>
              <a:t>This function sends vertex’s id from higher-order vertices to their neighbors; and then merge the ids in received messages into one collection for each vertex. </a:t>
            </a:r>
          </a:p>
          <a:p>
            <a:pPr marL="0" indent="0">
              <a:buNone/>
            </a:pPr>
            <a:r>
              <a:rPr lang="en-US" dirty="0" smtClean="0"/>
              <a:t>Thus, we need to choose data structure with the best </a:t>
            </a:r>
            <a:r>
              <a:rPr lang="en-US" b="1" dirty="0" err="1" smtClean="0"/>
              <a:t>concat</a:t>
            </a:r>
            <a:r>
              <a:rPr lang="en-US" dirty="0" smtClean="0"/>
              <a:t> efficiency</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32</a:t>
            </a:fld>
            <a:endParaRPr lang="en-US"/>
          </a:p>
        </p:txBody>
      </p:sp>
    </p:spTree>
    <p:extLst>
      <p:ext uri="{BB962C8B-B14F-4D97-AF65-F5344CB8AC3E}">
        <p14:creationId xmlns:p14="http://schemas.microsoft.com/office/powerpoint/2010/main" val="1787101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 paper &lt;Fast Solving Maximum Weight Clique Problem in Massive Graphs&gt;, it shows some result of several algorithms on some graph data in </a:t>
            </a:r>
            <a:r>
              <a:rPr lang="en-US" sz="1200" u="sng" kern="1200" dirty="0" smtClean="0">
                <a:solidFill>
                  <a:schemeClr val="tx1"/>
                </a:solidFill>
                <a:effectLst/>
                <a:latin typeface="+mn-lt"/>
                <a:ea typeface="+mn-ea"/>
                <a:cs typeface="+mn-cs"/>
                <a:hlinkClick r:id="rId3"/>
              </a:rPr>
              <a:t>Network Data Repository online</a:t>
            </a:r>
            <a:r>
              <a:rPr lang="en-US" sz="1200" kern="1200" dirty="0" smtClean="0">
                <a:solidFill>
                  <a:schemeClr val="tx1"/>
                </a:solidFill>
                <a:effectLst/>
                <a:latin typeface="+mn-lt"/>
                <a:ea typeface="+mn-ea"/>
                <a:cs typeface="+mn-cs"/>
              </a:rPr>
              <a:t>. We run our algorithm on the same dataset and compare our result with theirs.</a:t>
            </a:r>
          </a:p>
          <a:p>
            <a:endParaRPr lang="en-US" dirty="0"/>
          </a:p>
        </p:txBody>
      </p:sp>
      <p:sp>
        <p:nvSpPr>
          <p:cNvPr id="4" name="Slide Number Placeholder 3"/>
          <p:cNvSpPr>
            <a:spLocks noGrp="1"/>
          </p:cNvSpPr>
          <p:nvPr>
            <p:ph type="sldNum" sz="quarter" idx="10"/>
          </p:nvPr>
        </p:nvSpPr>
        <p:spPr/>
        <p:txBody>
          <a:bodyPr/>
          <a:lstStyle/>
          <a:p>
            <a:fld id="{76045E0A-B334-7544-BAAD-2B0C84074FB2}" type="slidenum">
              <a:rPr lang="en-US" smtClean="0"/>
              <a:t>37</a:t>
            </a:fld>
            <a:endParaRPr lang="en-US"/>
          </a:p>
        </p:txBody>
      </p:sp>
    </p:spTree>
    <p:extLst>
      <p:ext uri="{BB962C8B-B14F-4D97-AF65-F5344CB8AC3E}">
        <p14:creationId xmlns:p14="http://schemas.microsoft.com/office/powerpoint/2010/main" val="459075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strategy_0, we partition the input graph basing on vertices’ degree and then vertices’ id, and use the </a:t>
            </a:r>
            <a:r>
              <a:rPr lang="en-US" sz="1200" kern="1200" dirty="0" err="1" smtClean="0">
                <a:solidFill>
                  <a:schemeClr val="tx1"/>
                </a:solidFill>
                <a:effectLst/>
                <a:latin typeface="+mn-lt"/>
                <a:ea typeface="+mn-ea"/>
                <a:cs typeface="+mn-cs"/>
              </a:rPr>
              <a:t>ZooKeeper</a:t>
            </a:r>
            <a:r>
              <a:rPr lang="en-US" sz="1200" kern="1200" dirty="0" smtClean="0">
                <a:solidFill>
                  <a:schemeClr val="tx1"/>
                </a:solidFill>
                <a:effectLst/>
                <a:latin typeface="+mn-lt"/>
                <a:ea typeface="+mn-ea"/>
                <a:cs typeface="+mn-cs"/>
              </a:rPr>
              <a:t> service to maintain a global best solution found so far for pruning the sub-problems. This strategy is adopted in PS-MWC.</a:t>
            </a:r>
          </a:p>
          <a:p>
            <a:r>
              <a:rPr lang="en-US" sz="1200" kern="1200" dirty="0" smtClean="0">
                <a:solidFill>
                  <a:schemeClr val="tx1"/>
                </a:solidFill>
                <a:effectLst/>
                <a:latin typeface="+mn-lt"/>
                <a:ea typeface="+mn-ea"/>
                <a:cs typeface="+mn-cs"/>
              </a:rPr>
              <a:t>In strategy_1, we don’t partition the input graph into sub-problems, which means we skip the partitioning step and directly solve the original graph in solving step. </a:t>
            </a:r>
          </a:p>
          <a:p>
            <a:r>
              <a:rPr lang="en-US" sz="1200" kern="1200" dirty="0" smtClean="0">
                <a:solidFill>
                  <a:schemeClr val="tx1"/>
                </a:solidFill>
                <a:effectLst/>
                <a:latin typeface="+mn-lt"/>
                <a:ea typeface="+mn-ea"/>
                <a:cs typeface="+mn-cs"/>
              </a:rPr>
              <a:t>In strategy_2, we partition the input graph basing on vertices’ id, and use the </a:t>
            </a:r>
            <a:r>
              <a:rPr lang="en-US" sz="1200" kern="1200" dirty="0" err="1" smtClean="0">
                <a:solidFill>
                  <a:schemeClr val="tx1"/>
                </a:solidFill>
                <a:effectLst/>
                <a:latin typeface="+mn-lt"/>
                <a:ea typeface="+mn-ea"/>
                <a:cs typeface="+mn-cs"/>
              </a:rPr>
              <a:t>ZooKeeper</a:t>
            </a:r>
            <a:r>
              <a:rPr lang="en-US" sz="1200" kern="1200" dirty="0" smtClean="0">
                <a:solidFill>
                  <a:schemeClr val="tx1"/>
                </a:solidFill>
                <a:effectLst/>
                <a:latin typeface="+mn-lt"/>
                <a:ea typeface="+mn-ea"/>
                <a:cs typeface="+mn-cs"/>
              </a:rPr>
              <a:t> service.</a:t>
            </a:r>
          </a:p>
          <a:p>
            <a:r>
              <a:rPr lang="en-US" sz="1200" kern="1200" dirty="0" smtClean="0">
                <a:solidFill>
                  <a:schemeClr val="tx1"/>
                </a:solidFill>
                <a:effectLst/>
                <a:latin typeface="+mn-lt"/>
                <a:ea typeface="+mn-ea"/>
                <a:cs typeface="+mn-cs"/>
              </a:rPr>
              <a:t>In strategy_3, we partition the input graph basing on vertices’ degree and then vertices’ id, which is the same partitioning strategy as strategy_0, but do not use the </a:t>
            </a:r>
            <a:r>
              <a:rPr lang="en-US" sz="1200" kern="1200" dirty="0" err="1" smtClean="0">
                <a:solidFill>
                  <a:schemeClr val="tx1"/>
                </a:solidFill>
                <a:effectLst/>
                <a:latin typeface="+mn-lt"/>
                <a:ea typeface="+mn-ea"/>
                <a:cs typeface="+mn-cs"/>
              </a:rPr>
              <a:t>ZooKeeper</a:t>
            </a:r>
            <a:r>
              <a:rPr lang="en-US" sz="1200" kern="1200" dirty="0" smtClean="0">
                <a:solidFill>
                  <a:schemeClr val="tx1"/>
                </a:solidFill>
                <a:effectLst/>
                <a:latin typeface="+mn-lt"/>
                <a:ea typeface="+mn-ea"/>
                <a:cs typeface="+mn-cs"/>
              </a:rPr>
              <a:t> service for pruning. Instead, we use a broadcast variable which contains the weight value of the clique we get quickly. </a:t>
            </a:r>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38</a:t>
            </a:fld>
            <a:endParaRPr lang="en-US"/>
          </a:p>
        </p:txBody>
      </p:sp>
    </p:spTree>
    <p:extLst>
      <p:ext uri="{BB962C8B-B14F-4D97-AF65-F5344CB8AC3E}">
        <p14:creationId xmlns:p14="http://schemas.microsoft.com/office/powerpoint/2010/main" val="319437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results show that after partitioning, the maximum size of sub-problems is much smaller than the maximum degree of vertices in the input graph. We may conclude that the partitioning strategy is robust to skewed degree distribution, in which quite few vertices have very large degree. Take the graph </a:t>
            </a:r>
            <a:r>
              <a:rPr lang="en-US" sz="1200" kern="1200" dirty="0" err="1" smtClean="0">
                <a:solidFill>
                  <a:schemeClr val="tx1"/>
                </a:solidFill>
                <a:effectLst/>
                <a:latin typeface="+mn-lt"/>
                <a:ea typeface="+mn-ea"/>
                <a:cs typeface="+mn-cs"/>
              </a:rPr>
              <a:t>soc-orkut-dir</a:t>
            </a:r>
            <a:r>
              <a:rPr lang="en-US" sz="1200" kern="1200" dirty="0" smtClean="0">
                <a:solidFill>
                  <a:schemeClr val="tx1"/>
                </a:solidFill>
                <a:effectLst/>
                <a:latin typeface="+mn-lt"/>
                <a:ea typeface="+mn-ea"/>
                <a:cs typeface="+mn-cs"/>
              </a:rPr>
              <a:t> as an example, the maximum degree of vertices is 33K while the total number of vertices is 3M, after partitioning, the maximum number of graphs in sub-problems is 535. </a:t>
            </a:r>
          </a:p>
          <a:p>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39</a:t>
            </a:fld>
            <a:endParaRPr lang="en-US"/>
          </a:p>
        </p:txBody>
      </p:sp>
    </p:spTree>
    <p:extLst>
      <p:ext uri="{BB962C8B-B14F-4D97-AF65-F5344CB8AC3E}">
        <p14:creationId xmlns:p14="http://schemas.microsoft.com/office/powerpoint/2010/main" val="1948464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is indicated in Table 5.6, for the graph G5 with more than 3 million vertices and more than 117 million edges, PS-MWC takes 1349 and 575 seconds on an EMR cluster with 64 and 128 cores respectively.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results show that when the cores of executors in EMR cluster doubles, the time cost decreases by more than two times. This demonstrates good scalability.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Based on the results, we are confident that PS-MWC can solve the MWCP for massive datasets which contain millions of vertices and hundreds of millions of edges.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process larger graphs, PS-MWC merely requires more memory and cores to efficiently solve the MWCP.</a:t>
            </a:r>
          </a:p>
          <a:p>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43</a:t>
            </a:fld>
            <a:endParaRPr lang="en-US"/>
          </a:p>
        </p:txBody>
      </p:sp>
    </p:spTree>
    <p:extLst>
      <p:ext uri="{BB962C8B-B14F-4D97-AF65-F5344CB8AC3E}">
        <p14:creationId xmlns:p14="http://schemas.microsoft.com/office/powerpoint/2010/main" val="1323436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45</a:t>
            </a:fld>
            <a:endParaRPr lang="en-US"/>
          </a:p>
        </p:txBody>
      </p:sp>
    </p:spTree>
    <p:extLst>
      <p:ext uri="{BB962C8B-B14F-4D97-AF65-F5344CB8AC3E}">
        <p14:creationId xmlns:p14="http://schemas.microsoft.com/office/powerpoint/2010/main" val="460509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Clique problems are fundamental problems in graph theory</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3</a:t>
            </a:fld>
            <a:endParaRPr lang="en-US"/>
          </a:p>
        </p:txBody>
      </p:sp>
    </p:spTree>
    <p:extLst>
      <p:ext uri="{BB962C8B-B14F-4D97-AF65-F5344CB8AC3E}">
        <p14:creationId xmlns:p14="http://schemas.microsoft.com/office/powerpoint/2010/main" val="1323620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610178-6077-3540-974C-15113C4057D4}" type="slidenum">
              <a:rPr lang="en-US" smtClean="0"/>
              <a:t>4</a:t>
            </a:fld>
            <a:endParaRPr lang="en-US"/>
          </a:p>
        </p:txBody>
      </p:sp>
    </p:spTree>
    <p:extLst>
      <p:ext uri="{BB962C8B-B14F-4D97-AF65-F5344CB8AC3E}">
        <p14:creationId xmlns:p14="http://schemas.microsoft.com/office/powerpoint/2010/main" val="82023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5</a:t>
            </a:fld>
            <a:endParaRPr lang="en-US"/>
          </a:p>
        </p:txBody>
      </p:sp>
    </p:spTree>
    <p:extLst>
      <p:ext uri="{BB962C8B-B14F-4D97-AF65-F5344CB8AC3E}">
        <p14:creationId xmlns:p14="http://schemas.microsoft.com/office/powerpoint/2010/main" val="12582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610178-6077-3540-974C-15113C4057D4}" type="slidenum">
              <a:rPr lang="en-US" smtClean="0"/>
              <a:t>6</a:t>
            </a:fld>
            <a:endParaRPr lang="en-US"/>
          </a:p>
        </p:txBody>
      </p:sp>
    </p:spTree>
    <p:extLst>
      <p:ext uri="{BB962C8B-B14F-4D97-AF65-F5344CB8AC3E}">
        <p14:creationId xmlns:p14="http://schemas.microsoft.com/office/powerpoint/2010/main" val="497581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Our algorithm can be used to find an optimal set of hotspots:</a:t>
                </a:r>
              </a:p>
              <a:p>
                <a:pPr marL="0" indent="0">
                  <a:buNone/>
                </a:pPr>
                <a:r>
                  <a:rPr lang="en-US" b="1" dirty="0" smtClean="0"/>
                  <a:t>Input</a:t>
                </a:r>
                <a:r>
                  <a:rPr lang="en-US" dirty="0" smtClean="0"/>
                  <a:t>: a set of hotspots, and an overlap threshold </a:t>
                </a:r>
                <a14:m>
                  <m:oMath xmlns:m="http://schemas.openxmlformats.org/officeDocument/2006/math">
                    <m:r>
                      <a:rPr lang="en-US" i="1" smtClean="0">
                        <a:latin typeface="Cambria Math" charset="0"/>
                        <a:ea typeface="Cambria Math" charset="0"/>
                        <a:cs typeface="Cambria Math" charset="0"/>
                      </a:rPr>
                      <m:t>𝜆</m:t>
                    </m:r>
                    <m:r>
                      <a:rPr lang="en-US" b="0" i="0" smtClean="0">
                        <a:latin typeface="Cambria Math" charset="0"/>
                        <a:ea typeface="Cambria Math" charset="0"/>
                        <a:cs typeface="Cambria Math" charset="0"/>
                      </a:rPr>
                      <m:t>, </m:t>
                    </m:r>
                    <m:r>
                      <m:rPr>
                        <m:sty m:val="p"/>
                      </m:rPr>
                      <a:rPr lang="en-US" b="0" i="0" smtClean="0">
                        <a:latin typeface="Cambria Math" charset="0"/>
                        <a:ea typeface="Cambria Math" charset="0"/>
                        <a:cs typeface="Cambria Math" charset="0"/>
                      </a:rPr>
                      <m:t>where</m:t>
                    </m:r>
                    <m:r>
                      <a:rPr lang="en-US" b="0" i="1" smtClean="0">
                        <a:latin typeface="Cambria Math" charset="0"/>
                        <a:ea typeface="Cambria Math" charset="0"/>
                        <a:cs typeface="Cambria Math" charset="0"/>
                      </a:rPr>
                      <m:t> 0 ≤</m:t>
                    </m:r>
                    <m:r>
                      <a:rPr lang="en-US" i="1" smtClean="0">
                        <a:latin typeface="Cambria Math" charset="0"/>
                        <a:ea typeface="Cambria Math" charset="0"/>
                        <a:cs typeface="Cambria Math" charset="0"/>
                      </a:rPr>
                      <m:t>𝜆</m:t>
                    </m:r>
                    <m:r>
                      <a:rPr lang="en-US" i="1" smtClean="0">
                        <a:latin typeface="Cambria Math" charset="0"/>
                        <a:ea typeface="Cambria Math" charset="0"/>
                        <a:cs typeface="Cambria Math" charset="0"/>
                      </a:rPr>
                      <m:t>≤1</m:t>
                    </m:r>
                  </m:oMath>
                </a14:m>
                <a:endParaRPr lang="en-US" dirty="0" smtClean="0"/>
              </a:p>
              <a:p>
                <a:pPr marL="0" indent="0">
                  <a:buNone/>
                </a:pPr>
                <a:r>
                  <a:rPr lang="en-US" b="1" dirty="0" smtClean="0"/>
                  <a:t>Output</a:t>
                </a:r>
                <a:r>
                  <a:rPr lang="en-US" dirty="0" smtClean="0"/>
                  <a:t>: a set of high-quality hotspots with a low degree of overlaps</a:t>
                </a:r>
                <a:endParaRPr lang="en-US" dirty="0"/>
              </a:p>
              <a:p>
                <a:pPr marL="0" indent="0">
                  <a:buNone/>
                </a:pPr>
                <a:r>
                  <a:rPr lang="en-US" b="1" dirty="0" smtClean="0"/>
                  <a:t>Method</a:t>
                </a:r>
                <a:r>
                  <a:rPr lang="en-US" dirty="0" smtClean="0"/>
                  <a:t>: </a:t>
                </a:r>
              </a:p>
              <a:p>
                <a:pPr lvl="1"/>
                <a:r>
                  <a:rPr lang="en-US" dirty="0" smtClean="0"/>
                  <a:t>Calculate reward value for each hotspot as its weight;</a:t>
                </a:r>
              </a:p>
              <a:p>
                <a:pPr lvl="1"/>
                <a:r>
                  <a:rPr lang="en-US" dirty="0" smtClean="0"/>
                  <a:t>Create a weighted overlap graph of hotspots in which each vertex is a hotspot and there is an edge between two vertices if their degree of overlap is greater than the overlap threshold </a:t>
                </a:r>
                <a14:m>
                  <m:oMath xmlns:m="http://schemas.openxmlformats.org/officeDocument/2006/math">
                    <m:r>
                      <a:rPr lang="en-US" i="1" smtClean="0">
                        <a:latin typeface="Cambria Math" charset="0"/>
                        <a:ea typeface="Cambria Math" charset="0"/>
                        <a:cs typeface="Cambria Math" charset="0"/>
                      </a:rPr>
                      <m:t>𝜆</m:t>
                    </m:r>
                  </m:oMath>
                </a14:m>
                <a:r>
                  <a:rPr lang="en-US" dirty="0" smtClean="0"/>
                  <a:t>;</a:t>
                </a:r>
              </a:p>
              <a:p>
                <a:pPr lvl="1"/>
                <a:r>
                  <a:rPr lang="en-US" dirty="0" smtClean="0"/>
                  <a:t>Find the </a:t>
                </a:r>
                <a:r>
                  <a:rPr lang="en-US" b="1" dirty="0" smtClean="0"/>
                  <a:t>maximum weight clique </a:t>
                </a:r>
                <a:r>
                  <a:rPr lang="en-US" dirty="0" smtClean="0"/>
                  <a:t>(MWC) in the complemental graph of this graph;</a:t>
                </a:r>
              </a:p>
              <a:p>
                <a:pPr lvl="1"/>
                <a:r>
                  <a:rPr lang="en-US" dirty="0" smtClean="0"/>
                  <a:t>Return the union of all vertices in the MWCs</a:t>
                </a:r>
              </a:p>
              <a:p>
                <a:endParaRPr lang="en-US" dirty="0"/>
              </a:p>
            </p:txBody>
          </p:sp>
        </mc:Choice>
        <mc:Fallback xmlns="">
          <p:sp>
            <p:nvSpPr>
              <p:cNvPr id="3" name="Notes Placeholder 2"/>
              <p:cNvSpPr>
                <a:spLocks noGrp="1"/>
              </p:cNvSpPr>
              <p:nvPr>
                <p:ph type="body" idx="1"/>
              </p:nvPr>
            </p:nvSpPr>
            <p:spPr/>
            <p:txBody>
              <a:bodyPr/>
              <a:lstStyle/>
              <a:p>
                <a:r>
                  <a:rPr lang="en-US" dirty="0" smtClean="0"/>
                  <a:t>Our algorithm can be used to find an optimal set of hotspots:</a:t>
                </a:r>
              </a:p>
              <a:p>
                <a:pPr marL="0" indent="0">
                  <a:buNone/>
                </a:pPr>
                <a:r>
                  <a:rPr lang="en-US" b="1" dirty="0" smtClean="0"/>
                  <a:t>Input</a:t>
                </a:r>
                <a:r>
                  <a:rPr lang="en-US" dirty="0" smtClean="0"/>
                  <a:t>: a set of hotspots, and an overlap threshold </a:t>
                </a:r>
                <a:r>
                  <a:rPr lang="en-US" i="0" smtClean="0">
                    <a:latin typeface="Cambria Math" charset="0"/>
                    <a:ea typeface="Cambria Math" charset="0"/>
                    <a:cs typeface="Cambria Math" charset="0"/>
                  </a:rPr>
                  <a:t>𝜆</a:t>
                </a:r>
                <a:r>
                  <a:rPr lang="en-US" b="0" i="0" smtClean="0">
                    <a:latin typeface="Cambria Math" charset="0"/>
                    <a:ea typeface="Cambria Math" charset="0"/>
                    <a:cs typeface="Cambria Math" charset="0"/>
                  </a:rPr>
                  <a:t>, where 0 ≤</a:t>
                </a:r>
                <a:r>
                  <a:rPr lang="en-US" i="0" smtClean="0">
                    <a:latin typeface="Cambria Math" charset="0"/>
                    <a:ea typeface="Cambria Math" charset="0"/>
                    <a:cs typeface="Cambria Math" charset="0"/>
                  </a:rPr>
                  <a:t>𝜆≤1</a:t>
                </a:r>
                <a:endParaRPr lang="en-US" dirty="0" smtClean="0"/>
              </a:p>
              <a:p>
                <a:pPr marL="0" indent="0">
                  <a:buNone/>
                </a:pPr>
                <a:r>
                  <a:rPr lang="en-US" b="1" dirty="0" smtClean="0"/>
                  <a:t>Output</a:t>
                </a:r>
                <a:r>
                  <a:rPr lang="en-US" dirty="0" smtClean="0"/>
                  <a:t>: a set of high-quality hotspots with a low degree of overlaps</a:t>
                </a:r>
                <a:endParaRPr lang="en-US" dirty="0"/>
              </a:p>
              <a:p>
                <a:pPr marL="0" indent="0">
                  <a:buNone/>
                </a:pPr>
                <a:r>
                  <a:rPr lang="en-US" b="1" dirty="0" smtClean="0"/>
                  <a:t>Method</a:t>
                </a:r>
                <a:r>
                  <a:rPr lang="en-US" dirty="0" smtClean="0"/>
                  <a:t>: </a:t>
                </a:r>
              </a:p>
              <a:p>
                <a:pPr lvl="1"/>
                <a:r>
                  <a:rPr lang="en-US" dirty="0" smtClean="0"/>
                  <a:t>Calculate reward value for each hotspot as its weight;</a:t>
                </a:r>
              </a:p>
              <a:p>
                <a:pPr lvl="1"/>
                <a:r>
                  <a:rPr lang="en-US" dirty="0" smtClean="0"/>
                  <a:t>Create a weighted </a:t>
                </a:r>
                <a:r>
                  <a:rPr lang="en-US" dirty="0" smtClean="0"/>
                  <a:t>overlap </a:t>
                </a:r>
                <a:r>
                  <a:rPr lang="en-US" dirty="0" smtClean="0"/>
                  <a:t>graph of hotspots in which each vertex is a hotspot and there is an edge between two vertices if their degree of overlap is </a:t>
                </a:r>
                <a:r>
                  <a:rPr lang="en-US" dirty="0" smtClean="0"/>
                  <a:t>greater </a:t>
                </a:r>
                <a:r>
                  <a:rPr lang="en-US" dirty="0" smtClean="0"/>
                  <a:t>than the overlap threshold </a:t>
                </a:r>
                <a:r>
                  <a:rPr lang="en-US" i="0" smtClean="0">
                    <a:latin typeface="Cambria Math" charset="0"/>
                    <a:ea typeface="Cambria Math" charset="0"/>
                    <a:cs typeface="Cambria Math" charset="0"/>
                  </a:rPr>
                  <a:t>𝜆</a:t>
                </a:r>
                <a:r>
                  <a:rPr lang="en-US" dirty="0" smtClean="0"/>
                  <a:t>;</a:t>
                </a:r>
              </a:p>
              <a:p>
                <a:pPr lvl="1"/>
                <a:r>
                  <a:rPr lang="en-US" dirty="0" smtClean="0"/>
                  <a:t>Find the </a:t>
                </a:r>
                <a:r>
                  <a:rPr lang="en-US" b="1" dirty="0" smtClean="0"/>
                  <a:t>maximum weight clique </a:t>
                </a:r>
                <a:r>
                  <a:rPr lang="en-US" dirty="0" smtClean="0"/>
                  <a:t>(MWC) in </a:t>
                </a:r>
                <a:r>
                  <a:rPr lang="en-US" dirty="0" smtClean="0"/>
                  <a:t>the complemental graph of this </a:t>
                </a:r>
                <a:r>
                  <a:rPr lang="en-US" dirty="0" smtClean="0"/>
                  <a:t>graph;</a:t>
                </a:r>
              </a:p>
              <a:p>
                <a:pPr lvl="1"/>
                <a:r>
                  <a:rPr lang="en-US" dirty="0" smtClean="0"/>
                  <a:t>Return the union of all vertices in the MWCs</a:t>
                </a:r>
              </a:p>
              <a:p>
                <a:endParaRPr lang="en-US" dirty="0"/>
              </a:p>
            </p:txBody>
          </p:sp>
        </mc:Fallback>
      </mc:AlternateContent>
      <p:sp>
        <p:nvSpPr>
          <p:cNvPr id="4" name="Slide Number Placeholder 3"/>
          <p:cNvSpPr>
            <a:spLocks noGrp="1"/>
          </p:cNvSpPr>
          <p:nvPr>
            <p:ph type="sldNum" sz="quarter" idx="10"/>
          </p:nvPr>
        </p:nvSpPr>
        <p:spPr/>
        <p:txBody>
          <a:bodyPr/>
          <a:lstStyle/>
          <a:p>
            <a:fld id="{8E610178-6077-3540-974C-15113C4057D4}" type="slidenum">
              <a:rPr lang="en-US" smtClean="0"/>
              <a:t>7</a:t>
            </a:fld>
            <a:endParaRPr lang="en-US"/>
          </a:p>
        </p:txBody>
      </p:sp>
    </p:spTree>
    <p:extLst>
      <p:ext uri="{BB962C8B-B14F-4D97-AF65-F5344CB8AC3E}">
        <p14:creationId xmlns:p14="http://schemas.microsoft.com/office/powerpoint/2010/main" val="141285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initialize </a:t>
            </a:r>
            <a:r>
              <a:rPr lang="en-US" i="1" dirty="0" err="1" smtClean="0"/>
              <a:t>global_max</a:t>
            </a:r>
            <a:r>
              <a:rPr lang="en-US" dirty="0" smtClean="0"/>
              <a:t> with the weight of a clique we get in a quick way;</a:t>
            </a:r>
          </a:p>
          <a:p>
            <a:pPr lvl="0"/>
            <a:r>
              <a:rPr lang="en-US" b="1" dirty="0" smtClean="0"/>
              <a:t>partition</a:t>
            </a:r>
            <a:r>
              <a:rPr lang="en-US" dirty="0" smtClean="0"/>
              <a:t> the whole graph into sub-problems </a:t>
            </a:r>
            <a:r>
              <a:rPr lang="en-US" b="1" dirty="0" smtClean="0"/>
              <a:t>in parallel</a:t>
            </a:r>
            <a:r>
              <a:rPr lang="en-US" dirty="0" smtClean="0"/>
              <a:t>;</a:t>
            </a:r>
          </a:p>
          <a:p>
            <a:pPr lvl="0"/>
            <a:r>
              <a:rPr lang="en-US" b="1" dirty="0" smtClean="0"/>
              <a:t>solve</a:t>
            </a:r>
            <a:r>
              <a:rPr lang="en-US" dirty="0" smtClean="0"/>
              <a:t> sub-problems to get candidate solutions </a:t>
            </a:r>
            <a:r>
              <a:rPr lang="en-US" b="1" dirty="0" smtClean="0"/>
              <a:t>in parallel</a:t>
            </a:r>
            <a:r>
              <a:rPr lang="en-US" dirty="0" smtClean="0"/>
              <a:t>, </a:t>
            </a:r>
            <a:r>
              <a:rPr lang="en-US" b="1" dirty="0" smtClean="0"/>
              <a:t>update</a:t>
            </a:r>
            <a:r>
              <a:rPr lang="en-US" dirty="0" smtClean="0"/>
              <a:t> </a:t>
            </a:r>
            <a:r>
              <a:rPr lang="en-US" i="1" dirty="0" err="1" smtClean="0"/>
              <a:t>global_max</a:t>
            </a:r>
            <a:r>
              <a:rPr lang="en-US" i="1" dirty="0" smtClean="0"/>
              <a:t>;</a:t>
            </a:r>
            <a:endParaRPr lang="en-US" dirty="0" smtClean="0"/>
          </a:p>
          <a:p>
            <a:pPr lvl="0"/>
            <a:r>
              <a:rPr lang="en-US" b="1" dirty="0" smtClean="0"/>
              <a:t>prune</a:t>
            </a:r>
            <a:r>
              <a:rPr lang="en-US" dirty="0" smtClean="0"/>
              <a:t> sub-problems</a:t>
            </a:r>
            <a:r>
              <a:rPr lang="zh-CN" altLang="en-US" dirty="0" smtClean="0"/>
              <a:t> </a:t>
            </a:r>
            <a:r>
              <a:rPr lang="en-US" dirty="0" smtClean="0"/>
              <a:t>with </a:t>
            </a:r>
            <a:r>
              <a:rPr lang="en-US" i="1" dirty="0" err="1" smtClean="0"/>
              <a:t>global_max</a:t>
            </a:r>
            <a:r>
              <a:rPr lang="en-US" dirty="0" smtClean="0"/>
              <a:t> in partitioning step and solving step;</a:t>
            </a:r>
          </a:p>
          <a:p>
            <a:pPr lvl="0"/>
            <a:r>
              <a:rPr lang="en-US" dirty="0" smtClean="0"/>
              <a:t>We calculate an upper bound for each sub-problem</a:t>
            </a:r>
            <a:r>
              <a:rPr lang="en-US" baseline="0" dirty="0" smtClean="0"/>
              <a:t> by </a:t>
            </a:r>
            <a:r>
              <a:rPr lang="en-US" altLang="zh-CN" baseline="0" dirty="0" smtClean="0"/>
              <a:t>adding</a:t>
            </a:r>
            <a:r>
              <a:rPr lang="en-US" baseline="0" dirty="0" smtClean="0"/>
              <a:t> up the weights of all vertices in this subgraph;</a:t>
            </a:r>
            <a:endParaRPr lang="en-US" dirty="0" smtClean="0"/>
          </a:p>
          <a:p>
            <a:pPr lvl="0"/>
            <a:r>
              <a:rPr lang="en-US" dirty="0" smtClean="0"/>
              <a:t>choose the best candidate solution as final solution </a:t>
            </a:r>
          </a:p>
          <a:p>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10</a:t>
            </a:fld>
            <a:endParaRPr lang="en-US"/>
          </a:p>
        </p:txBody>
      </p:sp>
    </p:spTree>
    <p:extLst>
      <p:ext uri="{BB962C8B-B14F-4D97-AF65-F5344CB8AC3E}">
        <p14:creationId xmlns:p14="http://schemas.microsoft.com/office/powerpoint/2010/main" val="1910072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Spark is one of the most popular open-source Cluste</a:t>
            </a:r>
            <a:r>
              <a:rPr lang="en-US" altLang="zh-CN" dirty="0" smtClean="0"/>
              <a:t>r</a:t>
            </a:r>
            <a:r>
              <a:rPr lang="en-US" dirty="0" smtClean="0"/>
              <a:t> Computing frameworks. </a:t>
            </a:r>
          </a:p>
          <a:p>
            <a:endParaRPr lang="en-US" dirty="0" smtClean="0"/>
          </a:p>
          <a:p>
            <a:r>
              <a:rPr lang="en-US" sz="1200" b="0" i="0" kern="1200" dirty="0" smtClean="0">
                <a:solidFill>
                  <a:schemeClr val="tx1"/>
                </a:solidFill>
                <a:effectLst/>
                <a:latin typeface="+mn-lt"/>
                <a:ea typeface="+mn-ea"/>
                <a:cs typeface="+mn-cs"/>
              </a:rPr>
              <a:t>Spark uses a </a:t>
            </a:r>
            <a:r>
              <a:rPr lang="en-US" sz="1200" b="1" i="0" kern="1200" dirty="0" smtClean="0">
                <a:solidFill>
                  <a:schemeClr val="tx1"/>
                </a:solidFill>
                <a:effectLst/>
                <a:latin typeface="+mn-lt"/>
                <a:ea typeface="+mn-ea"/>
                <a:cs typeface="+mn-cs"/>
              </a:rPr>
              <a:t>master/worker architecture</a:t>
            </a:r>
            <a:r>
              <a:rPr lang="en-US" sz="1200" b="0" i="0" kern="1200" dirty="0" smtClean="0">
                <a:solidFill>
                  <a:schemeClr val="tx1"/>
                </a:solidFill>
                <a:effectLst/>
                <a:latin typeface="+mn-lt"/>
                <a:ea typeface="+mn-ea"/>
                <a:cs typeface="+mn-cs"/>
              </a:rPr>
              <a:t>. There is a </a:t>
            </a:r>
            <a:r>
              <a:rPr lang="en-US" sz="1200" b="0" i="0" u="none" strike="noStrike" kern="1200" dirty="0" smtClean="0">
                <a:solidFill>
                  <a:schemeClr val="tx1"/>
                </a:solidFill>
                <a:effectLst/>
                <a:latin typeface="+mn-lt"/>
                <a:ea typeface="+mn-ea"/>
                <a:cs typeface="+mn-cs"/>
                <a:hlinkClick r:id="rId3"/>
              </a:rPr>
              <a:t>driver</a:t>
            </a:r>
            <a:r>
              <a:rPr lang="en-US" sz="1200" b="0" i="0" kern="1200" dirty="0" smtClean="0">
                <a:solidFill>
                  <a:schemeClr val="tx1"/>
                </a:solidFill>
                <a:effectLst/>
                <a:latin typeface="+mn-lt"/>
                <a:ea typeface="+mn-ea"/>
                <a:cs typeface="+mn-cs"/>
              </a:rPr>
              <a:t> that talks to a single coordinator called </a:t>
            </a:r>
            <a:r>
              <a:rPr lang="en-US" sz="1200" b="0" i="0" u="none" strike="noStrike" kern="1200" dirty="0" smtClean="0">
                <a:solidFill>
                  <a:schemeClr val="tx1"/>
                </a:solidFill>
                <a:effectLst/>
                <a:latin typeface="+mn-lt"/>
                <a:ea typeface="+mn-ea"/>
                <a:cs typeface="+mn-cs"/>
                <a:hlinkClick r:id="rId4"/>
              </a:rPr>
              <a:t>master</a:t>
            </a:r>
            <a:r>
              <a:rPr lang="en-US" sz="1200" b="0" i="0" kern="1200" dirty="0" smtClean="0">
                <a:solidFill>
                  <a:schemeClr val="tx1"/>
                </a:solidFill>
                <a:effectLst/>
                <a:latin typeface="+mn-lt"/>
                <a:ea typeface="+mn-ea"/>
                <a:cs typeface="+mn-cs"/>
              </a:rPr>
              <a:t> that manages </a:t>
            </a:r>
            <a:r>
              <a:rPr lang="en-US" sz="1200" b="0" i="0" u="none" strike="noStrike" kern="1200" dirty="0" smtClean="0">
                <a:solidFill>
                  <a:schemeClr val="tx1"/>
                </a:solidFill>
                <a:effectLst/>
                <a:latin typeface="+mn-lt"/>
                <a:ea typeface="+mn-ea"/>
                <a:cs typeface="+mn-cs"/>
                <a:hlinkClick r:id="rId5"/>
              </a:rPr>
              <a:t>workers</a:t>
            </a:r>
            <a:r>
              <a:rPr lang="en-US" sz="1200" b="0" i="0" kern="1200" dirty="0" smtClean="0">
                <a:solidFill>
                  <a:schemeClr val="tx1"/>
                </a:solidFill>
                <a:effectLst/>
                <a:latin typeface="+mn-lt"/>
                <a:ea typeface="+mn-ea"/>
                <a:cs typeface="+mn-cs"/>
              </a:rPr>
              <a:t> in which </a:t>
            </a:r>
            <a:r>
              <a:rPr lang="en-US" sz="1200" b="0" i="0" u="none" strike="noStrike" kern="1200" dirty="0" smtClean="0">
                <a:solidFill>
                  <a:schemeClr val="tx1"/>
                </a:solidFill>
                <a:effectLst/>
                <a:latin typeface="+mn-lt"/>
                <a:ea typeface="+mn-ea"/>
                <a:cs typeface="+mn-cs"/>
                <a:hlinkClick r:id="rId6"/>
              </a:rPr>
              <a:t>executors</a:t>
            </a:r>
            <a:r>
              <a:rPr lang="en-US" sz="1200" b="0" i="0" kern="1200" dirty="0" smtClean="0">
                <a:solidFill>
                  <a:schemeClr val="tx1"/>
                </a:solidFill>
                <a:effectLst/>
                <a:latin typeface="+mn-lt"/>
                <a:ea typeface="+mn-ea"/>
                <a:cs typeface="+mn-cs"/>
              </a:rPr>
              <a:t> run.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Spark driver</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aka</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an application’s driver process</a:t>
            </a:r>
            <a:r>
              <a:rPr lang="en-US" sz="1200" b="0" i="0" kern="1200" dirty="0" smtClean="0">
                <a:solidFill>
                  <a:schemeClr val="tx1"/>
                </a:solidFill>
                <a:effectLst/>
                <a:latin typeface="+mn-lt"/>
                <a:ea typeface="+mn-ea"/>
                <a:cs typeface="+mn-cs"/>
              </a:rPr>
              <a:t>) is a JVM process that hosts </a:t>
            </a:r>
            <a:r>
              <a:rPr lang="en-US" sz="1200" b="0" i="0" u="none" strike="noStrike" kern="1200" dirty="0" smtClean="0">
                <a:solidFill>
                  <a:schemeClr val="tx1"/>
                </a:solidFill>
                <a:effectLst/>
                <a:latin typeface="+mn-lt"/>
                <a:ea typeface="+mn-ea"/>
                <a:cs typeface="+mn-cs"/>
                <a:hlinkClick r:id="rId7"/>
              </a:rPr>
              <a:t>SparkContext</a:t>
            </a:r>
            <a:r>
              <a:rPr lang="en-US" sz="1200" b="0" i="0" kern="1200" dirty="0" smtClean="0">
                <a:solidFill>
                  <a:schemeClr val="tx1"/>
                </a:solidFill>
                <a:effectLst/>
                <a:latin typeface="+mn-lt"/>
                <a:ea typeface="+mn-ea"/>
                <a:cs typeface="+mn-cs"/>
              </a:rPr>
              <a:t> for a Spark application. It is the master node in a Spark application.</a:t>
            </a:r>
          </a:p>
          <a:p>
            <a:endParaRPr lang="en-US" sz="1200" b="0" i="0" kern="1200" dirty="0" smtClean="0">
              <a:solidFill>
                <a:schemeClr val="tx1"/>
              </a:solidFill>
              <a:effectLst/>
              <a:latin typeface="+mn-lt"/>
              <a:ea typeface="+mn-ea"/>
              <a:cs typeface="+mn-cs"/>
            </a:endParaRPr>
          </a:p>
          <a:p>
            <a:r>
              <a:rPr lang="en-US" dirty="0" smtClean="0"/>
              <a:t>Executor</a:t>
            </a:r>
            <a:r>
              <a:rPr lang="en-US" sz="1200" b="0" i="0" kern="1200" dirty="0" smtClean="0">
                <a:solidFill>
                  <a:schemeClr val="tx1"/>
                </a:solidFill>
                <a:effectLst/>
                <a:latin typeface="+mn-lt"/>
                <a:ea typeface="+mn-ea"/>
                <a:cs typeface="+mn-cs"/>
              </a:rPr>
              <a:t> is a distributed agent that is responsible for executing </a:t>
            </a:r>
            <a:r>
              <a:rPr lang="en-US" sz="1200" b="0" i="0" u="none" strike="noStrike" kern="1200" dirty="0" smtClean="0">
                <a:solidFill>
                  <a:schemeClr val="tx1"/>
                </a:solidFill>
                <a:effectLst/>
                <a:latin typeface="+mn-lt"/>
                <a:ea typeface="+mn-ea"/>
                <a:cs typeface="+mn-cs"/>
                <a:hlinkClick r:id="rId8"/>
              </a:rPr>
              <a:t>tasks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E610178-6077-3540-974C-15113C4057D4}" type="slidenum">
              <a:rPr lang="en-US" smtClean="0"/>
              <a:t>12</a:t>
            </a:fld>
            <a:endParaRPr lang="en-US"/>
          </a:p>
        </p:txBody>
      </p:sp>
    </p:spTree>
    <p:extLst>
      <p:ext uri="{BB962C8B-B14F-4D97-AF65-F5344CB8AC3E}">
        <p14:creationId xmlns:p14="http://schemas.microsoft.com/office/powerpoint/2010/main" val="1646499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EE3B95D-2B82-064E-A6B9-91FB18392062}" type="datetime1">
              <a:rPr lang="en-US" smtClean="0"/>
              <a:t>7/1/18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1745407-1A5B-794D-BE96-8FE464DD346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5C67F0-83AC-2A48-AD53-EF9B51F29B72}" type="datetime1">
              <a:rPr lang="en-US" smtClean="0"/>
              <a:t>7/1/18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745407-1A5B-794D-BE96-8FE464DD34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0A7340-2D9A-454D-B970-542F6952E04D}" type="datetime1">
              <a:rPr lang="en-US" smtClean="0"/>
              <a:t>7/1/18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745407-1A5B-794D-BE96-8FE464DD346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89B5B404-2872-2E45-B1D0-5EFCD51447E5}" type="datetime1">
              <a:rPr lang="en-US" smtClean="0"/>
              <a:t>7/1/18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745407-1A5B-794D-BE96-8FE464DD3466}"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9A5964B7-78F5-AE46-AABC-F305D48E9EFD}" type="datetime1">
              <a:rPr lang="en-US" smtClean="0"/>
              <a:t>7/1/18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745407-1A5B-794D-BE96-8FE464DD346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D3AC7D03-CBFB-4547-A547-6DEB34B68A0F}" type="datetime1">
              <a:rPr lang="en-US" smtClean="0"/>
              <a:t>7/1/18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745407-1A5B-794D-BE96-8FE464DD3466}"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8CC52D-BE2C-AC45-9E08-DCBFDCD6FEEC}" type="datetime1">
              <a:rPr lang="en-US" smtClean="0"/>
              <a:t>7/1/18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745407-1A5B-794D-BE96-8FE464DD3466}"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6956A1-DC26-0449-88DB-B6C40F70B836}" type="datetime1">
              <a:rPr lang="en-US" smtClean="0"/>
              <a:t>7/1/18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745407-1A5B-794D-BE96-8FE464DD34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251FB4-D6B6-A54E-8005-76EC2C9BD4EE}" type="datetime1">
              <a:rPr lang="en-US" smtClean="0"/>
              <a:t>7/1/18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745407-1A5B-794D-BE96-8FE464DD346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991165-4FC3-3241-800D-4F97A2C1F069}" type="datetime1">
              <a:rPr lang="en-US" smtClean="0"/>
              <a:t>7/1/18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745407-1A5B-794D-BE96-8FE464DD346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7A033B-4A9E-804D-AA5D-F5656CC0785A}" type="datetime1">
              <a:rPr lang="en-US" smtClean="0"/>
              <a:t>7/1/18</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1745407-1A5B-794D-BE96-8FE464DD3466}"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0DAA876-3B3B-D549-8424-8699B345D8A2}" type="datetime1">
              <a:rPr lang="en-US" smtClean="0"/>
              <a:t>7/1/18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1745407-1A5B-794D-BE96-8FE464DD3466}"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55D99A1-990E-BF4C-B5DA-1C6554163DA8}" type="datetime1">
              <a:rPr lang="en-US" smtClean="0"/>
              <a:t>7/1/18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1745407-1A5B-794D-BE96-8FE464DD34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BEE429-AC36-174E-B286-B8E206B2879C}" type="datetime1">
              <a:rPr lang="en-US" smtClean="0"/>
              <a:t>7/1/18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1745407-1A5B-794D-BE96-8FE464DD34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DE32A5-CBDD-504E-AC16-FEBB0EF74C2F}" type="datetime1">
              <a:rPr lang="en-US" smtClean="0"/>
              <a:t>7/1/18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1745407-1A5B-794D-BE96-8FE464DD3466}"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E79631-5BE9-6F47-B35C-A2CBB5500CBB}" type="datetime1">
              <a:rPr lang="en-US" smtClean="0"/>
              <a:t>7/1/18</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745407-1A5B-794D-BE96-8FE464DD34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885ABB4-84FB-2846-8A10-F05784F24550}" type="datetime1">
              <a:rPr lang="en-US" smtClean="0"/>
              <a:t>7/1/18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1745407-1A5B-794D-BE96-8FE464DD3466}" type="slidenum">
              <a:rPr lang="en-US" smtClean="0"/>
              <a:t>‹#›</a:t>
            </a:fld>
            <a:endParaRPr lang="en-US"/>
          </a:p>
        </p:txBody>
      </p:sp>
    </p:spTree>
    <p:extLst>
      <p:ext uri="{BB962C8B-B14F-4D97-AF65-F5344CB8AC3E}">
        <p14:creationId xmlns:p14="http://schemas.microsoft.com/office/powerpoint/2010/main" val="272037219"/>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tiff"/><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 Id="rId9"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package" Target="../embeddings/Microsoft_Word_Document1.docx"/><Relationship Id="rId5" Type="http://schemas.openxmlformats.org/officeDocument/2006/relationships/image" Target="../media/image17.emf"/><Relationship Id="rId6" Type="http://schemas.openxmlformats.org/officeDocument/2006/relationships/oleObject" Target="../embeddings/Microsoft_Word_97_-_2004_Document1.doc"/><Relationship Id="rId7" Type="http://schemas.openxmlformats.org/officeDocument/2006/relationships/image" Target="../media/image1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etworkrepository.com/" TargetMode="Externa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etworkrepository.com/soc-orkut-dir.php"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spark.apache.org/graphx/" TargetMode="External"/><Relationship Id="rId4" Type="http://schemas.openxmlformats.org/officeDocument/2006/relationships/hyperlink" Target="http://www.lihaoyi.com/post/BenchmarkingScalaCollections.html"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4904" y="1084529"/>
            <a:ext cx="9144000" cy="3201044"/>
          </a:xfrm>
        </p:spPr>
        <p:txBody>
          <a:bodyPr>
            <a:normAutofit fontScale="90000"/>
          </a:bodyPr>
          <a:lstStyle/>
          <a:p>
            <a:pPr>
              <a:lnSpc>
                <a:spcPct val="150000"/>
              </a:lnSpc>
            </a:pPr>
            <a:r>
              <a:rPr lang="en-US" dirty="0" smtClean="0"/>
              <a:t/>
            </a:r>
            <a:br>
              <a:rPr lang="en-US" dirty="0" smtClean="0"/>
            </a:br>
            <a:r>
              <a:rPr lang="en-US" sz="4400" b="1" dirty="0"/>
              <a:t>PS-MWC: A scalable, distributed maximum weight clique algorithm using Apache Spark</a:t>
            </a:r>
          </a:p>
        </p:txBody>
      </p:sp>
      <p:sp>
        <p:nvSpPr>
          <p:cNvPr id="3" name="Subtitle 2"/>
          <p:cNvSpPr>
            <a:spLocks noGrp="1"/>
          </p:cNvSpPr>
          <p:nvPr>
            <p:ph type="subTitle" idx="1"/>
          </p:nvPr>
        </p:nvSpPr>
        <p:spPr>
          <a:xfrm>
            <a:off x="1596999" y="4753909"/>
            <a:ext cx="9144000" cy="1655762"/>
          </a:xfrm>
        </p:spPr>
        <p:txBody>
          <a:bodyPr>
            <a:normAutofit/>
          </a:bodyPr>
          <a:lstStyle/>
          <a:p>
            <a:pPr algn="ctr"/>
            <a:r>
              <a:rPr lang="en-US" altLang="zh-CN" sz="3600" dirty="0" smtClean="0"/>
              <a:t>Qian</a:t>
            </a:r>
            <a:r>
              <a:rPr lang="zh-CN" altLang="en-US" sz="3600" dirty="0" smtClean="0"/>
              <a:t> </a:t>
            </a:r>
            <a:r>
              <a:rPr lang="en-US" altLang="zh-CN" sz="3600" dirty="0" smtClean="0"/>
              <a:t>Qiu</a:t>
            </a:r>
          </a:p>
          <a:p>
            <a:pPr algn="ctr"/>
            <a:r>
              <a:rPr lang="en-US" sz="3600" dirty="0" smtClean="0"/>
              <a:t>June 28, 2018</a:t>
            </a:r>
            <a:endParaRPr lang="en-US" sz="3600" dirty="0"/>
          </a:p>
        </p:txBody>
      </p:sp>
    </p:spTree>
    <p:extLst>
      <p:ext uri="{BB962C8B-B14F-4D97-AF65-F5344CB8AC3E}">
        <p14:creationId xmlns:p14="http://schemas.microsoft.com/office/powerpoint/2010/main" val="1782067600"/>
      </p:ext>
    </p:extLst>
  </p:cSld>
  <p:clrMapOvr>
    <a:masterClrMapping/>
  </p:clrMapOvr>
  <mc:AlternateContent xmlns:mc="http://schemas.openxmlformats.org/markup-compatibility/2006" xmlns:p14="http://schemas.microsoft.com/office/powerpoint/2010/main">
    <mc:Choice Requires="p14">
      <p:transition spd="slow" p14:dur="2000" advTm="29156"/>
    </mc:Choice>
    <mc:Fallback xmlns="">
      <p:transition spd="slow" advTm="291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329636" y="1161037"/>
            <a:ext cx="10174976" cy="5418667"/>
            <a:chOff x="1329636" y="1161037"/>
            <a:chExt cx="9603407" cy="5418667"/>
          </a:xfrm>
        </p:grpSpPr>
        <p:cxnSp>
          <p:nvCxnSpPr>
            <p:cNvPr id="9" name="Straight Connector 8"/>
            <p:cNvCxnSpPr/>
            <p:nvPr/>
          </p:nvCxnSpPr>
          <p:spPr>
            <a:xfrm flipV="1">
              <a:off x="7673009" y="3531705"/>
              <a:ext cx="1040296" cy="179566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73009" y="2464904"/>
              <a:ext cx="887896" cy="9144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aphicFrame>
          <p:nvGraphicFramePr>
            <p:cNvPr id="5" name="Diagram 4"/>
            <p:cNvGraphicFramePr/>
            <p:nvPr>
              <p:extLst>
                <p:ext uri="{D42A27DB-BD31-4B8C-83A1-F6EECF244321}">
                  <p14:modId xmlns:p14="http://schemas.microsoft.com/office/powerpoint/2010/main" val="881924356"/>
                </p:ext>
              </p:extLst>
            </p:nvPr>
          </p:nvGraphicFramePr>
          <p:xfrm>
            <a:off x="1329636" y="1161037"/>
            <a:ext cx="649252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8560905" y="2922104"/>
              <a:ext cx="2372138" cy="1530626"/>
              <a:chOff x="673983" y="4166327"/>
              <a:chExt cx="2081419" cy="1248851"/>
            </a:xfrm>
          </p:grpSpPr>
          <p:sp>
            <p:nvSpPr>
              <p:cNvPr id="15" name="Rounded Rectangle 14"/>
              <p:cNvSpPr/>
              <p:nvPr/>
            </p:nvSpPr>
            <p:spPr>
              <a:xfrm>
                <a:off x="673983" y="4166327"/>
                <a:ext cx="2081419" cy="1248851"/>
              </a:xfrm>
              <a:prstGeom prst="roundRect">
                <a:avLst>
                  <a:gd name="adj" fmla="val 10000"/>
                </a:avLst>
              </a:prstGeom>
              <a:solidFill>
                <a:srgbClr val="0070C0"/>
              </a:solidFill>
            </p:spPr>
            <p:style>
              <a:lnRef idx="0">
                <a:schemeClr val="lt1">
                  <a:hueOff val="0"/>
                  <a:satOff val="0"/>
                  <a:lumOff val="0"/>
                  <a:alphaOff val="0"/>
                </a:schemeClr>
              </a:lnRef>
              <a:fillRef idx="3">
                <a:schemeClr val="accent5">
                  <a:hueOff val="-6758543"/>
                  <a:satOff val="-17419"/>
                  <a:lumOff val="-11765"/>
                  <a:alphaOff val="0"/>
                </a:schemeClr>
              </a:fillRef>
              <a:effectRef idx="2">
                <a:schemeClr val="accent5">
                  <a:hueOff val="-6758543"/>
                  <a:satOff val="-17419"/>
                  <a:lumOff val="-11765"/>
                  <a:alphaOff val="0"/>
                </a:schemeClr>
              </a:effectRef>
              <a:fontRef idx="minor">
                <a:schemeClr val="lt1"/>
              </a:fontRef>
            </p:style>
            <p:txBody>
              <a:bodyPr/>
              <a:lstStyle/>
              <a:p>
                <a:endParaRPr lang="en-US"/>
              </a:p>
            </p:txBody>
          </p:sp>
          <p:sp>
            <p:nvSpPr>
              <p:cNvPr id="16" name="Rounded Rectangle 4"/>
              <p:cNvSpPr/>
              <p:nvPr/>
            </p:nvSpPr>
            <p:spPr>
              <a:xfrm>
                <a:off x="710561" y="4202905"/>
                <a:ext cx="2008263" cy="11756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spcBef>
                    <a:spcPct val="0"/>
                  </a:spcBef>
                  <a:spcAft>
                    <a:spcPct val="35000"/>
                  </a:spcAft>
                </a:pPr>
                <a:r>
                  <a:rPr lang="en-US" b="1" dirty="0"/>
                  <a:t>Prune </a:t>
                </a:r>
                <a:r>
                  <a:rPr lang="en-US" dirty="0"/>
                  <a:t>sub-problems</a:t>
                </a:r>
                <a:r>
                  <a:rPr lang="zh-CN" altLang="en-US" dirty="0"/>
                  <a:t> </a:t>
                </a:r>
                <a:r>
                  <a:rPr lang="en-US" dirty="0"/>
                  <a:t>with </a:t>
                </a:r>
                <a:r>
                  <a:rPr lang="en-US" dirty="0" err="1"/>
                  <a:t>global_max_weight</a:t>
                </a:r>
                <a:endParaRPr lang="en-US" dirty="0"/>
              </a:p>
            </p:txBody>
          </p:sp>
        </p:grpSp>
      </p:grpSp>
      <p:sp>
        <p:nvSpPr>
          <p:cNvPr id="10" name="Title 1"/>
          <p:cNvSpPr>
            <a:spLocks noGrp="1"/>
          </p:cNvSpPr>
          <p:nvPr>
            <p:ph type="title"/>
          </p:nvPr>
        </p:nvSpPr>
        <p:spPr/>
        <p:txBody>
          <a:bodyPr/>
          <a:lstStyle/>
          <a:p>
            <a:r>
              <a:rPr lang="en-US" dirty="0" smtClean="0"/>
              <a:t>1.3 Main Ideas</a:t>
            </a:r>
            <a:endParaRPr lang="en-US" dirty="0"/>
          </a:p>
        </p:txBody>
      </p:sp>
    </p:spTree>
    <p:extLst>
      <p:ext uri="{BB962C8B-B14F-4D97-AF65-F5344CB8AC3E}">
        <p14:creationId xmlns:p14="http://schemas.microsoft.com/office/powerpoint/2010/main" val="767441262"/>
      </p:ext>
    </p:extLst>
  </p:cSld>
  <p:clrMapOvr>
    <a:masterClrMapping/>
  </p:clrMapOvr>
  <mc:AlternateContent xmlns:mc="http://schemas.openxmlformats.org/markup-compatibility/2006" xmlns:p14="http://schemas.microsoft.com/office/powerpoint/2010/main">
    <mc:Choice Requires="p14">
      <p:transition spd="slow" p14:dur="2000" advTm="96589"/>
    </mc:Choice>
    <mc:Fallback xmlns="">
      <p:transition spd="slow" advTm="9658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Background</a:t>
            </a:r>
            <a:endParaRPr lang="en-US" dirty="0"/>
          </a:p>
        </p:txBody>
      </p:sp>
      <p:sp>
        <p:nvSpPr>
          <p:cNvPr id="3" name="Content Placeholder 2"/>
          <p:cNvSpPr>
            <a:spLocks noGrp="1"/>
          </p:cNvSpPr>
          <p:nvPr>
            <p:ph idx="1"/>
          </p:nvPr>
        </p:nvSpPr>
        <p:spPr/>
        <p:txBody>
          <a:bodyPr>
            <a:normAutofit/>
          </a:bodyPr>
          <a:lstStyle/>
          <a:p>
            <a:pPr>
              <a:lnSpc>
                <a:spcPct val="200000"/>
              </a:lnSpc>
            </a:pPr>
            <a:r>
              <a:rPr lang="en-US" sz="3000" dirty="0" smtClean="0"/>
              <a:t>2.1 Apache Spark</a:t>
            </a:r>
          </a:p>
          <a:p>
            <a:pPr>
              <a:lnSpc>
                <a:spcPct val="200000"/>
              </a:lnSpc>
            </a:pPr>
            <a:r>
              <a:rPr lang="en-US" sz="3000" dirty="0" smtClean="0"/>
              <a:t>2.2 </a:t>
            </a:r>
            <a:r>
              <a:rPr lang="en-US" sz="3000" dirty="0" err="1" smtClean="0"/>
              <a:t>GraphX</a:t>
            </a:r>
            <a:endParaRPr lang="en-US" sz="3000" dirty="0" smtClean="0"/>
          </a:p>
          <a:p>
            <a:pPr>
              <a:lnSpc>
                <a:spcPct val="200000"/>
              </a:lnSpc>
            </a:pPr>
            <a:r>
              <a:rPr lang="en-US" sz="3000" dirty="0" smtClean="0"/>
              <a:t>2.3 Apache </a:t>
            </a:r>
            <a:r>
              <a:rPr lang="en-US" sz="3000" dirty="0" err="1" smtClean="0"/>
              <a:t>ZooKeeper</a:t>
            </a:r>
            <a:endParaRPr lang="en-US" sz="3000" dirty="0" smtClean="0"/>
          </a:p>
        </p:txBody>
      </p:sp>
    </p:spTree>
    <p:extLst>
      <p:ext uri="{BB962C8B-B14F-4D97-AF65-F5344CB8AC3E}">
        <p14:creationId xmlns:p14="http://schemas.microsoft.com/office/powerpoint/2010/main" val="1087918763"/>
      </p:ext>
    </p:extLst>
  </p:cSld>
  <p:clrMapOvr>
    <a:masterClrMapping/>
  </p:clrMapOvr>
  <mc:AlternateContent xmlns:mc="http://schemas.openxmlformats.org/markup-compatibility/2006" xmlns:p14="http://schemas.microsoft.com/office/powerpoint/2010/main">
    <mc:Choice Requires="p14">
      <p:transition spd="slow" p14:dur="2000" advTm="14994"/>
    </mc:Choice>
    <mc:Fallback xmlns="">
      <p:transition spd="slow" advTm="1499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84FD149-94B6-4257-AB5B-C478E6038F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xmlns="" id="{4743F4F4-276D-4A4D-930A-0530386F98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p:cNvPicPr/>
          <p:nvPr/>
        </p:nvPicPr>
        <p:blipFill>
          <a:blip r:embed="rId3"/>
          <a:stretch>
            <a:fillRect/>
          </a:stretch>
        </p:blipFill>
        <p:spPr>
          <a:xfrm>
            <a:off x="6091916" y="1422241"/>
            <a:ext cx="5451627" cy="3693477"/>
          </a:xfrm>
          <a:prstGeom prst="rect">
            <a:avLst/>
          </a:prstGeom>
        </p:spPr>
      </p:pic>
      <p:sp>
        <p:nvSpPr>
          <p:cNvPr id="13" name="Freeform 10">
            <a:extLst>
              <a:ext uri="{FF2B5EF4-FFF2-40B4-BE49-F238E27FC236}">
                <a16:creationId xmlns:a16="http://schemas.microsoft.com/office/drawing/2014/main" xmlns="" id="{AA1386B8-14BD-4682-B537-BC9027D6E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5122652" cy="1259894"/>
          </a:xfrm>
        </p:spPr>
        <p:txBody>
          <a:bodyPr>
            <a:normAutofit/>
          </a:bodyPr>
          <a:lstStyle/>
          <a:p>
            <a:r>
              <a:rPr lang="en-US" dirty="0"/>
              <a:t>2.1 Apache Spark</a:t>
            </a:r>
          </a:p>
        </p:txBody>
      </p:sp>
      <p:sp>
        <p:nvSpPr>
          <p:cNvPr id="3" name="Content Placeholder 2"/>
          <p:cNvSpPr>
            <a:spLocks noGrp="1"/>
          </p:cNvSpPr>
          <p:nvPr>
            <p:ph idx="1"/>
          </p:nvPr>
        </p:nvSpPr>
        <p:spPr>
          <a:xfrm>
            <a:off x="649225" y="2133600"/>
            <a:ext cx="5122652" cy="3759253"/>
          </a:xfrm>
        </p:spPr>
        <p:txBody>
          <a:bodyPr>
            <a:normAutofit/>
          </a:bodyPr>
          <a:lstStyle/>
          <a:p>
            <a:r>
              <a:rPr lang="en-US" dirty="0"/>
              <a:t>Facilitates the implementation of </a:t>
            </a:r>
            <a:r>
              <a:rPr lang="en-US" b="1" dirty="0"/>
              <a:t>iterative</a:t>
            </a:r>
            <a:r>
              <a:rPr lang="en-US" dirty="0"/>
              <a:t> algorithms</a:t>
            </a:r>
          </a:p>
          <a:p>
            <a:endParaRPr lang="en-US" dirty="0"/>
          </a:p>
          <a:p>
            <a:r>
              <a:rPr lang="en-US" dirty="0"/>
              <a:t>Can work </a:t>
            </a:r>
            <a:r>
              <a:rPr lang="en-US" b="1" dirty="0"/>
              <a:t>in memory </a:t>
            </a:r>
            <a:r>
              <a:rPr lang="en-US" dirty="0"/>
              <a:t>with the minimal use of disk I/O</a:t>
            </a:r>
          </a:p>
          <a:p>
            <a:endParaRPr lang="en-US" dirty="0"/>
          </a:p>
          <a:p>
            <a:r>
              <a:rPr lang="en-US" dirty="0"/>
              <a:t>Provides both </a:t>
            </a:r>
            <a:r>
              <a:rPr lang="en-US" b="1" dirty="0"/>
              <a:t>scalability</a:t>
            </a:r>
            <a:r>
              <a:rPr lang="en-US" dirty="0"/>
              <a:t> and </a:t>
            </a:r>
            <a:r>
              <a:rPr lang="en-US" b="1" dirty="0"/>
              <a:t>fault tolerance</a:t>
            </a:r>
            <a:endParaRPr lang="en-US" dirty="0"/>
          </a:p>
          <a:p>
            <a:endParaRPr lang="en-US" dirty="0"/>
          </a:p>
        </p:txBody>
      </p:sp>
      <p:sp>
        <p:nvSpPr>
          <p:cNvPr id="5" name="TextBox 4"/>
          <p:cNvSpPr txBox="1"/>
          <p:nvPr/>
        </p:nvSpPr>
        <p:spPr>
          <a:xfrm>
            <a:off x="6091916" y="5325035"/>
            <a:ext cx="5867002" cy="1200329"/>
          </a:xfrm>
          <a:prstGeom prst="rect">
            <a:avLst/>
          </a:prstGeom>
          <a:noFill/>
        </p:spPr>
        <p:txBody>
          <a:bodyPr wrap="square" rtlCol="0">
            <a:spAutoFit/>
          </a:bodyPr>
          <a:lstStyle/>
          <a:p>
            <a:r>
              <a:rPr lang="en-US" dirty="0"/>
              <a:t>Figure 2.1. Spark runtime. The user’s driver program launches multiple workers, which read data blocks from a distributed file system and can persist computed RDD partitions in memory </a:t>
            </a:r>
            <a:r>
              <a:rPr lang="en-US" dirty="0" smtClean="0"/>
              <a:t>[5].</a:t>
            </a:r>
            <a:endParaRPr lang="en-US" dirty="0"/>
          </a:p>
        </p:txBody>
      </p:sp>
    </p:spTree>
    <p:extLst>
      <p:ext uri="{BB962C8B-B14F-4D97-AF65-F5344CB8AC3E}">
        <p14:creationId xmlns:p14="http://schemas.microsoft.com/office/powerpoint/2010/main" val="2117495660"/>
      </p:ext>
    </p:extLst>
  </p:cSld>
  <p:clrMapOvr>
    <a:masterClrMapping/>
  </p:clrMapOvr>
  <mc:AlternateContent xmlns:mc="http://schemas.openxmlformats.org/markup-compatibility/2006" xmlns:p14="http://schemas.microsoft.com/office/powerpoint/2010/main">
    <mc:Choice Requires="p14">
      <p:transition spd="slow" p14:dur="2000" advTm="65276"/>
    </mc:Choice>
    <mc:Fallback xmlns="">
      <p:transition spd="slow" advTm="6527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4040" y="620722"/>
            <a:ext cx="5122652" cy="1259894"/>
          </a:xfrm>
        </p:spPr>
        <p:txBody>
          <a:bodyPr>
            <a:normAutofit/>
          </a:bodyPr>
          <a:lstStyle/>
          <a:p>
            <a:r>
              <a:rPr lang="en-US" dirty="0"/>
              <a:t>2.1 Apache Spark</a:t>
            </a:r>
          </a:p>
        </p:txBody>
      </p:sp>
      <p:pic>
        <p:nvPicPr>
          <p:cNvPr id="12" name="Picture 11"/>
          <p:cNvPicPr>
            <a:picLocks noChangeAspect="1"/>
          </p:cNvPicPr>
          <p:nvPr/>
        </p:nvPicPr>
        <p:blipFill>
          <a:blip r:embed="rId3"/>
          <a:stretch>
            <a:fillRect/>
          </a:stretch>
        </p:blipFill>
        <p:spPr>
          <a:xfrm>
            <a:off x="3267455" y="1486224"/>
            <a:ext cx="6539911" cy="5371776"/>
          </a:xfrm>
          <a:prstGeom prst="rect">
            <a:avLst/>
          </a:prstGeom>
        </p:spPr>
      </p:pic>
    </p:spTree>
    <p:extLst>
      <p:ext uri="{BB962C8B-B14F-4D97-AF65-F5344CB8AC3E}">
        <p14:creationId xmlns:p14="http://schemas.microsoft.com/office/powerpoint/2010/main" val="627755122"/>
      </p:ext>
    </p:extLst>
  </p:cSld>
  <p:clrMapOvr>
    <a:masterClrMapping/>
  </p:clrMapOvr>
  <mc:AlternateContent xmlns:mc="http://schemas.openxmlformats.org/markup-compatibility/2006" xmlns:p14="http://schemas.microsoft.com/office/powerpoint/2010/main">
    <mc:Choice Requires="p14">
      <p:transition spd="slow" p14:dur="2000" advTm="47071"/>
    </mc:Choice>
    <mc:Fallback xmlns="">
      <p:transition spd="slow" advTm="4707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7B7EFD05-5F12-420E-8AEF-74D5EF9D58B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28600"/>
            <a:ext cx="2851516" cy="6638628"/>
            <a:chOff x="2487613" y="285750"/>
            <a:chExt cx="2428875" cy="5654676"/>
          </a:xfrm>
        </p:grpSpPr>
        <p:sp>
          <p:nvSpPr>
            <p:cNvPr id="10" name="Freeform 11">
              <a:extLst>
                <a:ext uri="{FF2B5EF4-FFF2-40B4-BE49-F238E27FC236}">
                  <a16:creationId xmlns:a16="http://schemas.microsoft.com/office/drawing/2014/main" xmlns="" id="{6B6786B7-9BA0-488B-8C6B-1C5BB4E2A5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xmlns="" id="{ACF6C842-D596-43D3-B584-5672E0D331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xmlns="" id="{6DF84F3E-35FA-497B-B6FA-F453E82F32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xmlns="" id="{2846D7FA-E05C-448E-B156-F77C205A14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xmlns="" id="{E269AD3A-E6B6-4322-A013-276CBC1B08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xmlns="" id="{CEFB9F00-6239-4BF6-B439-D16231B240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xmlns="" id="{74D1DDDB-FC85-40C5-9225-06312C4515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xmlns="" id="{E9217709-40C1-4F4A-AB69-8A693608AB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xmlns="" id="{ACCD26D6-BC97-43F5-B803-5838985FC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xmlns="" id="{8136022F-2988-42E2-90E1-617D189FF1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xmlns="" id="{03859925-85FA-4D69-A0AB-6F827E3B5C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xmlns="" id="{BAE65FC7-970A-4DCC-9FB4-CF0F7496A9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xmlns="" id="{B64F33C7-E158-4057-87E7-6F42AA6D034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1" y="157"/>
            <a:ext cx="2356674" cy="6853096"/>
            <a:chOff x="6627813" y="195610"/>
            <a:chExt cx="1952625" cy="5678141"/>
          </a:xfrm>
        </p:grpSpPr>
        <p:sp>
          <p:nvSpPr>
            <p:cNvPr id="24" name="Freeform 27">
              <a:extLst>
                <a:ext uri="{FF2B5EF4-FFF2-40B4-BE49-F238E27FC236}">
                  <a16:creationId xmlns:a16="http://schemas.microsoft.com/office/drawing/2014/main" xmlns="" id="{26714E66-FCC0-42F6-B127-0F91203BC5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xmlns="" id="{7E0BD3C9-F0D9-4A53-87DF-71D17D328D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xmlns="" id="{DFA9FE4C-FCED-4A9A-9E43-358EB75011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xmlns="" id="{E5D5BB28-15EC-4D32-9C05-C2206AF9E2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xmlns="" id="{06210E9D-4080-4566-B32A-3A8BE356F8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xmlns="" id="{894D3505-0982-40B2-8131-1B6BFF2736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xmlns="" id="{11598CAB-0965-48D6-999C-91450C50DE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xmlns="" id="{29E94126-468A-4060-BCBC-DC3806A46F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xmlns="" id="{438F3422-C112-405B-B955-7B16907214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xmlns="" id="{C99C65FC-23C1-4B1D-A385-29B46619D2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xmlns="" id="{53D192C3-5E79-4B85-98D0-8F6C681CDC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xmlns="" id="{8709C0CF-D42A-4EE0-9C30-B0B72C69AD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xmlns="" id="{B8FE8EF1-7AF2-4864-A8DE-7EE3481DA1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a:extLst>
              <a:ext uri="{FF2B5EF4-FFF2-40B4-BE49-F238E27FC236}">
                <a16:creationId xmlns:a16="http://schemas.microsoft.com/office/drawing/2014/main" xmlns="" id="{5B3CCFC9-E82D-444E-9621-FE5F95E679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1" name="Rectangle 40">
            <a:extLst>
              <a:ext uri="{FF2B5EF4-FFF2-40B4-BE49-F238E27FC236}">
                <a16:creationId xmlns:a16="http://schemas.microsoft.com/office/drawing/2014/main" xmlns="" id="{E9D11FD5-487C-4A6B-836F-3831DC830F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xmlns="" id="{99765169-F70D-4841-BE65-62E10CBED8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14">
            <a:extLst>
              <a:ext uri="{FF2B5EF4-FFF2-40B4-BE49-F238E27FC236}">
                <a16:creationId xmlns:a16="http://schemas.microsoft.com/office/drawing/2014/main" xmlns="" id="{2A2CC818-8106-45C0-93D5-7051F99F2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vert="horz" lIns="91440" tIns="45720" rIns="91440" bIns="45720" rtlCol="0" anchor="t">
            <a:normAutofit/>
          </a:bodyPr>
          <a:lstStyle/>
          <a:p>
            <a:r>
              <a:rPr lang="en-US" sz="3600" dirty="0"/>
              <a:t>2.2 GraphX</a:t>
            </a:r>
          </a:p>
        </p:txBody>
      </p:sp>
      <p:sp>
        <p:nvSpPr>
          <p:cNvPr id="3" name="Content Placeholder 2"/>
          <p:cNvSpPr>
            <a:spLocks noGrp="1"/>
          </p:cNvSpPr>
          <p:nvPr>
            <p:ph type="body" sz="half" idx="2"/>
          </p:nvPr>
        </p:nvSpPr>
        <p:spPr>
          <a:xfrm>
            <a:off x="649225" y="1692564"/>
            <a:ext cx="3650278" cy="4499863"/>
          </a:xfrm>
        </p:spPr>
        <p:txBody>
          <a:bodyPr vert="horz" lIns="91440" tIns="45720" rIns="91440" bIns="45720" rtlCol="0">
            <a:normAutofit/>
          </a:bodyPr>
          <a:lstStyle/>
          <a:p>
            <a:pPr>
              <a:buFont typeface="Wingdings 3" charset="2"/>
              <a:buChar char=""/>
            </a:pPr>
            <a:r>
              <a:rPr lang="en-US" dirty="0">
                <a:solidFill>
                  <a:schemeClr val="tx1">
                    <a:lumMod val="75000"/>
                    <a:lumOff val="25000"/>
                  </a:schemeClr>
                </a:solidFill>
              </a:rPr>
              <a:t>A library in Apache Spark for graphs and </a:t>
            </a:r>
            <a:r>
              <a:rPr lang="en-US" b="1" dirty="0">
                <a:solidFill>
                  <a:schemeClr val="tx1">
                    <a:lumMod val="75000"/>
                    <a:lumOff val="25000"/>
                  </a:schemeClr>
                </a:solidFill>
              </a:rPr>
              <a:t>graph-parallel </a:t>
            </a:r>
            <a:r>
              <a:rPr lang="en-US" b="1" dirty="0" smtClean="0">
                <a:solidFill>
                  <a:schemeClr val="tx1">
                    <a:lumMod val="75000"/>
                    <a:lumOff val="25000"/>
                  </a:schemeClr>
                </a:solidFill>
              </a:rPr>
              <a:t>computation</a:t>
            </a:r>
          </a:p>
          <a:p>
            <a:pPr>
              <a:buFont typeface="Wingdings 3" charset="2"/>
              <a:buChar char=""/>
            </a:pPr>
            <a:endParaRPr lang="en-US" b="1" dirty="0">
              <a:solidFill>
                <a:schemeClr val="tx1">
                  <a:lumMod val="75000"/>
                  <a:lumOff val="25000"/>
                </a:schemeClr>
              </a:solidFill>
            </a:endParaRPr>
          </a:p>
          <a:p>
            <a:pPr>
              <a:buFont typeface="Wingdings 3" charset="2"/>
              <a:buChar char=""/>
            </a:pPr>
            <a:r>
              <a:rPr lang="en-US" dirty="0">
                <a:solidFill>
                  <a:schemeClr val="tx1">
                    <a:lumMod val="75000"/>
                    <a:lumOff val="25000"/>
                  </a:schemeClr>
                </a:solidFill>
              </a:rPr>
              <a:t>GraphX introduces a graph abstraction called </a:t>
            </a:r>
            <a:r>
              <a:rPr lang="en-US" b="1" dirty="0">
                <a:solidFill>
                  <a:schemeClr val="tx1">
                    <a:lumMod val="75000"/>
                    <a:lumOff val="25000"/>
                  </a:schemeClr>
                </a:solidFill>
              </a:rPr>
              <a:t>property graph </a:t>
            </a:r>
          </a:p>
          <a:p>
            <a:pPr>
              <a:buFont typeface="Wingdings 3" charset="2"/>
              <a:buChar char=""/>
            </a:pPr>
            <a:endParaRPr lang="en-US" dirty="0" smtClean="0">
              <a:solidFill>
                <a:schemeClr val="tx1">
                  <a:lumMod val="75000"/>
                  <a:lumOff val="25000"/>
                </a:schemeClr>
              </a:solidFill>
            </a:endParaRPr>
          </a:p>
          <a:p>
            <a:pPr>
              <a:buFont typeface="Wingdings 3" charset="2"/>
              <a:buChar char=""/>
            </a:pPr>
            <a:endParaRPr lang="en-US" dirty="0">
              <a:solidFill>
                <a:schemeClr val="tx1">
                  <a:lumMod val="75000"/>
                  <a:lumOff val="25000"/>
                </a:schemeClr>
              </a:solidFill>
            </a:endParaRPr>
          </a:p>
          <a:p>
            <a:pPr>
              <a:buFont typeface="Wingdings 3" charset="2"/>
              <a:buChar char=""/>
            </a:pPr>
            <a:r>
              <a:rPr lang="en-US" dirty="0" err="1"/>
              <a:t>GraphX</a:t>
            </a:r>
            <a:r>
              <a:rPr lang="en-US" dirty="0"/>
              <a:t> </a:t>
            </a:r>
            <a:r>
              <a:rPr lang="en-US" altLang="zh-CN" dirty="0" smtClean="0"/>
              <a:t>provides </a:t>
            </a:r>
            <a:r>
              <a:rPr lang="en-US" b="1" dirty="0" smtClean="0"/>
              <a:t>three </a:t>
            </a:r>
            <a:r>
              <a:rPr lang="en-US" b="1" dirty="0"/>
              <a:t>views</a:t>
            </a:r>
            <a:r>
              <a:rPr lang="en-US" dirty="0"/>
              <a:t> of the property graph: vertex view, edge view, and triplet view</a:t>
            </a:r>
            <a:endParaRPr lang="en-US" dirty="0">
              <a:solidFill>
                <a:schemeClr val="tx1">
                  <a:lumMod val="75000"/>
                  <a:lumOff val="25000"/>
                </a:schemeClr>
              </a:solidFill>
            </a:endParaRPr>
          </a:p>
          <a:p>
            <a:pPr>
              <a:buFont typeface="Wingdings 3" charset="2"/>
              <a:buChar char=""/>
            </a:pPr>
            <a:endParaRPr lang="en-US" dirty="0">
              <a:solidFill>
                <a:schemeClr val="tx1">
                  <a:lumMod val="75000"/>
                  <a:lumOff val="25000"/>
                </a:schemeClr>
              </a:solidFill>
            </a:endParaRPr>
          </a:p>
        </p:txBody>
      </p:sp>
      <p:pic>
        <p:nvPicPr>
          <p:cNvPr id="36" name="Picture 35" descr="dge Triplet"/>
          <p:cNvPicPr/>
          <p:nvPr/>
        </p:nvPicPr>
        <p:blipFill>
          <a:blip r:embed="rId3">
            <a:extLst>
              <a:ext uri="{28A0092B-C50C-407E-A947-70E740481C1C}">
                <a14:useLocalDpi xmlns:a14="http://schemas.microsoft.com/office/drawing/2010/main" val="0"/>
              </a:ext>
            </a:extLst>
          </a:blip>
          <a:srcRect/>
          <a:stretch>
            <a:fillRect/>
          </a:stretch>
        </p:blipFill>
        <p:spPr bwMode="auto">
          <a:xfrm>
            <a:off x="4619543" y="5895224"/>
            <a:ext cx="6671172" cy="621882"/>
          </a:xfrm>
          <a:prstGeom prst="rect">
            <a:avLst/>
          </a:prstGeom>
          <a:noFill/>
          <a:ln>
            <a:noFill/>
          </a:ln>
        </p:spPr>
      </p:pic>
      <p:pic>
        <p:nvPicPr>
          <p:cNvPr id="5122" name="Picture 2" descr="http://spark.apache.org/docs/latest/img/property_grap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440" y="724975"/>
            <a:ext cx="7486627" cy="4863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038994"/>
      </p:ext>
    </p:extLst>
  </p:cSld>
  <p:clrMapOvr>
    <a:masterClrMapping/>
  </p:clrMapOvr>
  <mc:AlternateContent xmlns:mc="http://schemas.openxmlformats.org/markup-compatibility/2006" xmlns:p14="http://schemas.microsoft.com/office/powerpoint/2010/main">
    <mc:Choice Requires="p14">
      <p:transition spd="slow" p14:dur="2000" advTm="112636"/>
    </mc:Choice>
    <mc:Fallback xmlns="">
      <p:transition spd="slow" advTm="112636"/>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24" y="645106"/>
            <a:ext cx="3650279" cy="1259894"/>
          </a:xfrm>
        </p:spPr>
        <p:txBody>
          <a:bodyPr vert="horz" lIns="91440" tIns="45720" rIns="91440" bIns="45720" rtlCol="0" anchor="t">
            <a:normAutofit/>
          </a:bodyPr>
          <a:lstStyle/>
          <a:p>
            <a:r>
              <a:rPr lang="en-US" sz="3600" dirty="0"/>
              <a:t>2.2 GraphX</a:t>
            </a:r>
          </a:p>
        </p:txBody>
      </p:sp>
      <p:sp>
        <p:nvSpPr>
          <p:cNvPr id="4" name="Rectangle 1"/>
          <p:cNvSpPr>
            <a:spLocks noChangeArrowheads="1"/>
          </p:cNvSpPr>
          <p:nvPr/>
        </p:nvSpPr>
        <p:spPr bwMode="auto">
          <a:xfrm rot="10800000" flipV="1">
            <a:off x="7803930" y="4936970"/>
            <a:ext cx="426194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dirty="0">
                <a:ln>
                  <a:noFill/>
                </a:ln>
                <a:solidFill>
                  <a:schemeClr val="tx1"/>
                </a:solidFill>
                <a:effectLst/>
                <a:latin typeface="Arial" charset="0"/>
              </a:rPr>
              <a:t>  </a:t>
            </a:r>
            <a:endParaRPr kumimoji="0" lang="x-none" altLang="x-none" sz="36000" b="0" i="0" u="none" strike="noStrike" cap="none" normalizeH="0" baseline="0" dirty="0">
              <a:ln>
                <a:noFill/>
              </a:ln>
              <a:solidFill>
                <a:schemeClr val="tx1"/>
              </a:solidFill>
              <a:effectLst/>
              <a:latin typeface="Arial" charset="0"/>
            </a:endParaRPr>
          </a:p>
          <a:p>
            <a:pPr marR="0" lvl="0" fontAlgn="base">
              <a:lnSpc>
                <a:spcPct val="150000"/>
              </a:lnSpc>
              <a:spcBef>
                <a:spcPct val="0"/>
              </a:spcBef>
              <a:spcAft>
                <a:spcPct val="0"/>
              </a:spcAft>
              <a:buClrTx/>
              <a:buSzTx/>
              <a:tabLst/>
            </a:pPr>
            <a:r>
              <a:rPr lang="x-none" altLang="x-none" dirty="0">
                <a:solidFill>
                  <a:schemeClr val="tx1">
                    <a:lumMod val="75000"/>
                    <a:lumOff val="25000"/>
                  </a:schemeClr>
                </a:solidFill>
              </a:rPr>
              <a:t>End-to-end PageRank performance </a:t>
            </a:r>
            <a:endParaRPr lang="en-US" altLang="x-none" dirty="0" smtClean="0">
              <a:solidFill>
                <a:schemeClr val="tx1">
                  <a:lumMod val="75000"/>
                  <a:lumOff val="25000"/>
                </a:schemeClr>
              </a:solidFill>
            </a:endParaRPr>
          </a:p>
          <a:p>
            <a:pPr marR="0" lvl="0" fontAlgn="base">
              <a:lnSpc>
                <a:spcPct val="150000"/>
              </a:lnSpc>
              <a:spcBef>
                <a:spcPct val="0"/>
              </a:spcBef>
              <a:spcAft>
                <a:spcPct val="0"/>
              </a:spcAft>
              <a:buClrTx/>
              <a:buSzTx/>
              <a:tabLst/>
            </a:pPr>
            <a:r>
              <a:rPr lang="x-none" altLang="x-none" dirty="0" smtClean="0">
                <a:solidFill>
                  <a:schemeClr val="tx1">
                    <a:lumMod val="75000"/>
                    <a:lumOff val="25000"/>
                  </a:schemeClr>
                </a:solidFill>
              </a:rPr>
              <a:t>(</a:t>
            </a:r>
            <a:r>
              <a:rPr lang="x-none" altLang="x-none" dirty="0">
                <a:solidFill>
                  <a:schemeClr val="tx1">
                    <a:lumMod val="75000"/>
                    <a:lumOff val="25000"/>
                  </a:schemeClr>
                </a:solidFill>
              </a:rPr>
              <a:t>20 iterations, 3.7B edges</a:t>
            </a:r>
            <a:r>
              <a:rPr lang="x-none" altLang="x-none" dirty="0" smtClean="0">
                <a:solidFill>
                  <a:schemeClr val="tx1">
                    <a:lumMod val="75000"/>
                    <a:lumOff val="25000"/>
                  </a:schemeClr>
                </a:solidFill>
              </a:rPr>
              <a:t>)</a:t>
            </a:r>
            <a:r>
              <a:rPr lang="en-US" altLang="x-none" dirty="0" smtClean="0">
                <a:solidFill>
                  <a:schemeClr val="tx1">
                    <a:lumMod val="75000"/>
                    <a:lumOff val="25000"/>
                  </a:schemeClr>
                </a:solidFill>
              </a:rPr>
              <a:t> [9]</a:t>
            </a:r>
            <a:endParaRPr lang="x-none" altLang="x-none" dirty="0">
              <a:solidFill>
                <a:schemeClr val="tx1">
                  <a:lumMod val="75000"/>
                  <a:lumOff val="25000"/>
                </a:schemeClr>
              </a:solidFill>
            </a:endParaRPr>
          </a:p>
        </p:txBody>
      </p:sp>
      <p:pic>
        <p:nvPicPr>
          <p:cNvPr id="2050" name="Picture 2" descr="https://spark.apache.org/images/graphx-perf-comparis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758" y="1713186"/>
            <a:ext cx="2814022" cy="34669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60785" y="1900558"/>
            <a:ext cx="5239408" cy="4524315"/>
          </a:xfrm>
          <a:prstGeom prst="rect">
            <a:avLst/>
          </a:prstGeom>
        </p:spPr>
        <p:txBody>
          <a:bodyPr wrap="square">
            <a:spAutoFit/>
          </a:bodyPr>
          <a:lstStyle/>
          <a:p>
            <a:pPr>
              <a:lnSpc>
                <a:spcPct val="150000"/>
              </a:lnSpc>
              <a:buFont typeface="Wingdings 3" charset="2"/>
              <a:buChar char=""/>
            </a:pPr>
            <a:r>
              <a:rPr lang="en-US" b="1" dirty="0" smtClean="0">
                <a:solidFill>
                  <a:schemeClr val="tx1">
                    <a:lumMod val="75000"/>
                    <a:lumOff val="25000"/>
                  </a:schemeClr>
                </a:solidFill>
              </a:rPr>
              <a:t>Algorithms</a:t>
            </a:r>
          </a:p>
          <a:p>
            <a:pPr>
              <a:lnSpc>
                <a:spcPct val="150000"/>
              </a:lnSpc>
            </a:pPr>
            <a:r>
              <a:rPr lang="en-US" dirty="0" err="1" smtClean="0">
                <a:solidFill>
                  <a:schemeClr val="tx1">
                    <a:lumMod val="75000"/>
                    <a:lumOff val="25000"/>
                  </a:schemeClr>
                </a:solidFill>
              </a:rPr>
              <a:t>GraphX</a:t>
            </a:r>
            <a:r>
              <a:rPr lang="en-US" dirty="0" smtClean="0">
                <a:solidFill>
                  <a:schemeClr val="tx1">
                    <a:lumMod val="75000"/>
                    <a:lumOff val="25000"/>
                  </a:schemeClr>
                </a:solidFill>
              </a:rPr>
              <a:t> provides multiple graph algorithms and builders to facilitate graph analytics and computation [9]</a:t>
            </a:r>
          </a:p>
          <a:p>
            <a:pPr lvl="1">
              <a:lnSpc>
                <a:spcPct val="150000"/>
              </a:lnSpc>
              <a:buFont typeface="Arial" charset="0"/>
              <a:buChar char="•"/>
            </a:pPr>
            <a:r>
              <a:rPr lang="en-US" dirty="0">
                <a:solidFill>
                  <a:srgbClr val="555555"/>
                </a:solidFill>
                <a:latin typeface="Helvetica Neue" charset="0"/>
              </a:rPr>
              <a:t>PageRank</a:t>
            </a:r>
          </a:p>
          <a:p>
            <a:pPr lvl="1">
              <a:lnSpc>
                <a:spcPct val="150000"/>
              </a:lnSpc>
              <a:buFont typeface="Arial" charset="0"/>
              <a:buChar char="•"/>
            </a:pPr>
            <a:r>
              <a:rPr lang="en-US" dirty="0">
                <a:solidFill>
                  <a:srgbClr val="555555"/>
                </a:solidFill>
                <a:latin typeface="Helvetica Neue" charset="0"/>
              </a:rPr>
              <a:t>Connected components</a:t>
            </a:r>
          </a:p>
          <a:p>
            <a:pPr lvl="1">
              <a:lnSpc>
                <a:spcPct val="150000"/>
              </a:lnSpc>
              <a:buFont typeface="Arial" charset="0"/>
              <a:buChar char="•"/>
            </a:pPr>
            <a:r>
              <a:rPr lang="en-US" dirty="0">
                <a:solidFill>
                  <a:srgbClr val="555555"/>
                </a:solidFill>
                <a:latin typeface="Helvetica Neue" charset="0"/>
              </a:rPr>
              <a:t>Label propagation</a:t>
            </a:r>
          </a:p>
          <a:p>
            <a:pPr lvl="1">
              <a:lnSpc>
                <a:spcPct val="150000"/>
              </a:lnSpc>
              <a:buFont typeface="Arial" charset="0"/>
              <a:buChar char="•"/>
            </a:pPr>
            <a:r>
              <a:rPr lang="en-US" dirty="0">
                <a:solidFill>
                  <a:srgbClr val="555555"/>
                </a:solidFill>
                <a:latin typeface="Helvetica Neue" charset="0"/>
              </a:rPr>
              <a:t>SVD++</a:t>
            </a:r>
          </a:p>
          <a:p>
            <a:pPr lvl="1">
              <a:lnSpc>
                <a:spcPct val="150000"/>
              </a:lnSpc>
              <a:buFont typeface="Arial" charset="0"/>
              <a:buChar char="•"/>
            </a:pPr>
            <a:r>
              <a:rPr lang="en-US" dirty="0">
                <a:solidFill>
                  <a:srgbClr val="555555"/>
                </a:solidFill>
                <a:latin typeface="Helvetica Neue" charset="0"/>
              </a:rPr>
              <a:t>Strongly connected components</a:t>
            </a:r>
          </a:p>
          <a:p>
            <a:pPr lvl="1">
              <a:lnSpc>
                <a:spcPct val="150000"/>
              </a:lnSpc>
              <a:buFont typeface="Arial" charset="0"/>
              <a:buChar char="•"/>
            </a:pPr>
            <a:r>
              <a:rPr lang="en-US" dirty="0">
                <a:solidFill>
                  <a:srgbClr val="555555"/>
                </a:solidFill>
                <a:latin typeface="Helvetica Neue" charset="0"/>
              </a:rPr>
              <a:t>Triangle count</a:t>
            </a:r>
          </a:p>
          <a:p>
            <a:pPr>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703567957"/>
      </p:ext>
    </p:extLst>
  </p:cSld>
  <p:clrMapOvr>
    <a:masterClrMapping/>
  </p:clrMapOvr>
  <mc:AlternateContent xmlns:mc="http://schemas.openxmlformats.org/markup-compatibility/2006" xmlns:p14="http://schemas.microsoft.com/office/powerpoint/2010/main">
    <mc:Choice Requires="p14">
      <p:transition spd="slow" p14:dur="2000" advTm="621"/>
    </mc:Choice>
    <mc:Fallback xmlns="">
      <p:transition spd="slow" advTm="62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E9D11FD5-487C-4A6B-836F-3831DC830F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xmlns="" id="{99765169-F70D-4841-BE65-62E10CBED8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p:cNvPicPr>
            <a:picLocks noChangeAspect="1"/>
          </p:cNvPicPr>
          <p:nvPr/>
        </p:nvPicPr>
        <p:blipFill>
          <a:blip r:embed="rId3"/>
          <a:stretch>
            <a:fillRect/>
          </a:stretch>
        </p:blipFill>
        <p:spPr>
          <a:xfrm>
            <a:off x="5016859" y="1600200"/>
            <a:ext cx="6953577" cy="2172992"/>
          </a:xfrm>
          <a:prstGeom prst="rect">
            <a:avLst/>
          </a:prstGeom>
        </p:spPr>
      </p:pic>
      <p:sp>
        <p:nvSpPr>
          <p:cNvPr id="13" name="Freeform 14">
            <a:extLst>
              <a:ext uri="{FF2B5EF4-FFF2-40B4-BE49-F238E27FC236}">
                <a16:creationId xmlns:a16="http://schemas.microsoft.com/office/drawing/2014/main" xmlns="" id="{2A2CC818-8106-45C0-93D5-7051F99F2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5375058" cy="1259894"/>
          </a:xfrm>
        </p:spPr>
        <p:txBody>
          <a:bodyPr>
            <a:normAutofit/>
          </a:bodyPr>
          <a:lstStyle/>
          <a:p>
            <a:r>
              <a:rPr lang="en-US" dirty="0"/>
              <a:t>2.3 Apache </a:t>
            </a:r>
            <a:r>
              <a:rPr lang="en-US" dirty="0" err="1"/>
              <a:t>ZooKeeper</a:t>
            </a:r>
            <a:endParaRPr lang="en-US" dirty="0"/>
          </a:p>
        </p:txBody>
      </p:sp>
      <p:sp>
        <p:nvSpPr>
          <p:cNvPr id="3" name="Content Placeholder 2"/>
          <p:cNvSpPr>
            <a:spLocks noGrp="1"/>
          </p:cNvSpPr>
          <p:nvPr>
            <p:ph idx="1"/>
          </p:nvPr>
        </p:nvSpPr>
        <p:spPr>
          <a:xfrm>
            <a:off x="649225" y="2133600"/>
            <a:ext cx="3650278" cy="3759253"/>
          </a:xfrm>
        </p:spPr>
        <p:txBody>
          <a:bodyPr>
            <a:normAutofit/>
          </a:bodyPr>
          <a:lstStyle/>
          <a:p>
            <a:pPr>
              <a:lnSpc>
                <a:spcPct val="90000"/>
              </a:lnSpc>
            </a:pPr>
            <a:r>
              <a:rPr lang="en-US" dirty="0"/>
              <a:t>In PS-MWC, we use the Apache </a:t>
            </a:r>
            <a:r>
              <a:rPr lang="en-US" dirty="0" err="1"/>
              <a:t>ZooKeeper</a:t>
            </a:r>
            <a:r>
              <a:rPr lang="en-US" dirty="0"/>
              <a:t> service to maintain a global mutable variable, which contains the weight of best solution found so far</a:t>
            </a:r>
          </a:p>
          <a:p>
            <a:pPr>
              <a:lnSpc>
                <a:spcPct val="90000"/>
              </a:lnSpc>
            </a:pPr>
            <a:endParaRPr lang="en-US" dirty="0"/>
          </a:p>
          <a:p>
            <a:pPr>
              <a:lnSpc>
                <a:spcPct val="90000"/>
              </a:lnSpc>
            </a:pPr>
            <a:r>
              <a:rPr lang="en-US" dirty="0"/>
              <a:t>Key benefits of </a:t>
            </a:r>
            <a:r>
              <a:rPr lang="en-US" dirty="0" err="1"/>
              <a:t>ZooKeeper</a:t>
            </a:r>
            <a:r>
              <a:rPr lang="en-US" dirty="0"/>
              <a:t>:</a:t>
            </a:r>
          </a:p>
          <a:p>
            <a:pPr lvl="1">
              <a:lnSpc>
                <a:spcPct val="90000"/>
              </a:lnSpc>
            </a:pPr>
            <a:r>
              <a:rPr lang="en-US" dirty="0"/>
              <a:t>Fast</a:t>
            </a:r>
          </a:p>
          <a:p>
            <a:pPr lvl="1">
              <a:lnSpc>
                <a:spcPct val="90000"/>
              </a:lnSpc>
            </a:pPr>
            <a:r>
              <a:rPr lang="en-US" dirty="0"/>
              <a:t>Reliable</a:t>
            </a:r>
          </a:p>
          <a:p>
            <a:pPr lvl="1">
              <a:lnSpc>
                <a:spcPct val="90000"/>
              </a:lnSpc>
            </a:pPr>
            <a:r>
              <a:rPr lang="en-US" dirty="0"/>
              <a:t>Simple</a:t>
            </a:r>
          </a:p>
          <a:p>
            <a:pPr lvl="1">
              <a:lnSpc>
                <a:spcPct val="90000"/>
              </a:lnSpc>
            </a:pPr>
            <a:r>
              <a:rPr lang="en-US" dirty="0"/>
              <a:t>Ordered</a:t>
            </a:r>
          </a:p>
          <a:p>
            <a:pPr>
              <a:lnSpc>
                <a:spcPct val="90000"/>
              </a:lnSpc>
            </a:pPr>
            <a:endParaRPr lang="en-US" dirty="0"/>
          </a:p>
        </p:txBody>
      </p:sp>
      <p:pic>
        <p:nvPicPr>
          <p:cNvPr id="6" name="Picture 5"/>
          <p:cNvPicPr>
            <a:picLocks noChangeAspect="1"/>
          </p:cNvPicPr>
          <p:nvPr/>
        </p:nvPicPr>
        <p:blipFill>
          <a:blip r:embed="rId4"/>
          <a:stretch>
            <a:fillRect/>
          </a:stretch>
        </p:blipFill>
        <p:spPr>
          <a:xfrm>
            <a:off x="6024282" y="4230503"/>
            <a:ext cx="5420752" cy="2379843"/>
          </a:xfrm>
          <a:prstGeom prst="rect">
            <a:avLst/>
          </a:prstGeom>
        </p:spPr>
      </p:pic>
    </p:spTree>
    <p:extLst>
      <p:ext uri="{BB962C8B-B14F-4D97-AF65-F5344CB8AC3E}">
        <p14:creationId xmlns:p14="http://schemas.microsoft.com/office/powerpoint/2010/main" val="3569864033"/>
      </p:ext>
    </p:extLst>
  </p:cSld>
  <p:clrMapOvr>
    <a:masterClrMapping/>
  </p:clrMapOvr>
  <mc:AlternateContent xmlns:mc="http://schemas.openxmlformats.org/markup-compatibility/2006" xmlns:p14="http://schemas.microsoft.com/office/powerpoint/2010/main">
    <mc:Choice Requires="p14">
      <p:transition spd="slow" p14:dur="2000" advTm="87590"/>
    </mc:Choice>
    <mc:Fallback xmlns="">
      <p:transition spd="slow" advTm="8759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smtClean="0"/>
              <a:t>3. Methodology </a:t>
            </a:r>
            <a:r>
              <a:rPr lang="en-US" dirty="0"/>
              <a:t>and Implementation</a:t>
            </a:r>
          </a:p>
        </p:txBody>
      </p:sp>
      <p:sp>
        <p:nvSpPr>
          <p:cNvPr id="20" name="TextBox 19"/>
          <p:cNvSpPr txBox="1"/>
          <p:nvPr/>
        </p:nvSpPr>
        <p:spPr>
          <a:xfrm>
            <a:off x="4391356" y="6455427"/>
            <a:ext cx="3120029" cy="369332"/>
          </a:xfrm>
          <a:prstGeom prst="rect">
            <a:avLst/>
          </a:prstGeom>
          <a:noFill/>
        </p:spPr>
        <p:txBody>
          <a:bodyPr wrap="square" rtlCol="0">
            <a:spAutoFit/>
          </a:bodyPr>
          <a:lstStyle/>
          <a:p>
            <a:r>
              <a:rPr lang="en-US" dirty="0" smtClean="0"/>
              <a:t>Architecture of PS-MWC</a:t>
            </a:r>
            <a:endParaRPr lang="en-US" dirty="0"/>
          </a:p>
        </p:txBody>
      </p:sp>
      <p:pic>
        <p:nvPicPr>
          <p:cNvPr id="2050" name="Picture 2" descr="https://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190" y="3592319"/>
            <a:ext cx="1217182" cy="6474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177675" y="4727903"/>
            <a:ext cx="509081" cy="721735"/>
          </a:xfrm>
          <a:prstGeom prst="rect">
            <a:avLst/>
          </a:prstGeom>
        </p:spPr>
      </p:pic>
      <p:grpSp>
        <p:nvGrpSpPr>
          <p:cNvPr id="40" name="Group 39"/>
          <p:cNvGrpSpPr/>
          <p:nvPr/>
        </p:nvGrpSpPr>
        <p:grpSpPr>
          <a:xfrm>
            <a:off x="2040836" y="1264555"/>
            <a:ext cx="8211881" cy="5503057"/>
            <a:chOff x="2040836" y="1264555"/>
            <a:chExt cx="8211881" cy="5503057"/>
          </a:xfrm>
        </p:grpSpPr>
        <p:grpSp>
          <p:nvGrpSpPr>
            <p:cNvPr id="3" name="Group 2"/>
            <p:cNvGrpSpPr/>
            <p:nvPr/>
          </p:nvGrpSpPr>
          <p:grpSpPr>
            <a:xfrm>
              <a:off x="2040836" y="1264555"/>
              <a:ext cx="6973535" cy="5503057"/>
              <a:chOff x="3429370" y="1264555"/>
              <a:chExt cx="6973535" cy="5503057"/>
            </a:xfrm>
          </p:grpSpPr>
          <p:graphicFrame>
            <p:nvGraphicFramePr>
              <p:cNvPr id="5" name="Diagram 4"/>
              <p:cNvGraphicFramePr/>
              <p:nvPr>
                <p:extLst>
                  <p:ext uri="{D42A27DB-BD31-4B8C-83A1-F6EECF244321}">
                    <p14:modId xmlns:p14="http://schemas.microsoft.com/office/powerpoint/2010/main" val="1553204383"/>
                  </p:ext>
                </p:extLst>
              </p:nvPr>
            </p:nvGraphicFramePr>
            <p:xfrm>
              <a:off x="3429370" y="1264555"/>
              <a:ext cx="6973535" cy="55030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1" name="Group 10"/>
              <p:cNvGrpSpPr/>
              <p:nvPr/>
            </p:nvGrpSpPr>
            <p:grpSpPr>
              <a:xfrm>
                <a:off x="5121203" y="3696602"/>
                <a:ext cx="3589867" cy="819583"/>
                <a:chOff x="370754" y="-29362"/>
                <a:chExt cx="2749772" cy="1532184"/>
              </a:xfrm>
            </p:grpSpPr>
            <p:sp>
              <p:nvSpPr>
                <p:cNvPr id="12" name="Rectangle 11"/>
                <p:cNvSpPr/>
                <p:nvPr/>
              </p:nvSpPr>
              <p:spPr>
                <a:xfrm>
                  <a:off x="644944" y="-29362"/>
                  <a:ext cx="2372421" cy="1423452"/>
                </a:xfrm>
                <a:prstGeom prst="rect">
                  <a:avLst/>
                </a:prstGeom>
                <a:solidFill>
                  <a:srgbClr val="0070C0"/>
                </a:solidFill>
                <a:effectLst>
                  <a:glow rad="63500">
                    <a:schemeClr val="accent3">
                      <a:satMod val="175000"/>
                      <a:alpha val="40000"/>
                    </a:schemeClr>
                  </a:glow>
                  <a:outerShdw blurRad="38100" dist="25400" dir="5400000" rotWithShape="0">
                    <a:srgbClr val="000000">
                      <a:alpha val="25000"/>
                    </a:srgbClr>
                  </a:outerShdw>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dirty="0"/>
                </a:p>
              </p:txBody>
            </p:sp>
            <p:sp>
              <p:nvSpPr>
                <p:cNvPr id="13" name="Rectangle 12"/>
                <p:cNvSpPr/>
                <p:nvPr/>
              </p:nvSpPr>
              <p:spPr>
                <a:xfrm>
                  <a:off x="370754" y="79370"/>
                  <a:ext cx="2749772" cy="14234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rgbClr val="FFC000"/>
                      </a:solidFill>
                    </a:rPr>
                    <a:t>Main</a:t>
                  </a:r>
                </a:p>
                <a:p>
                  <a:pPr lvl="0" algn="ctr" defTabSz="977900" rtl="0">
                    <a:lnSpc>
                      <a:spcPct val="90000"/>
                    </a:lnSpc>
                    <a:spcBef>
                      <a:spcPct val="0"/>
                    </a:spcBef>
                    <a:spcAft>
                      <a:spcPct val="35000"/>
                    </a:spcAft>
                  </a:pPr>
                  <a:r>
                    <a:rPr lang="en-US" sz="1600" dirty="0" smtClean="0"/>
                    <a:t>The Driver program</a:t>
                  </a:r>
                  <a:endParaRPr lang="en-US" sz="1600" kern="1200" dirty="0"/>
                </a:p>
              </p:txBody>
            </p:sp>
          </p:grpSp>
          <p:sp>
            <p:nvSpPr>
              <p:cNvPr id="2" name="Right Arrow 1"/>
              <p:cNvSpPr/>
              <p:nvPr/>
            </p:nvSpPr>
            <p:spPr>
              <a:xfrm rot="2344992">
                <a:off x="8559373" y="4271002"/>
                <a:ext cx="681093" cy="187755"/>
              </a:xfrm>
              <a:prstGeom prst="rightArrow">
                <a:avLst/>
              </a:prstGeom>
              <a:solidFill>
                <a:srgbClr val="438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6409796" y="5369944"/>
                <a:ext cx="1012679" cy="213792"/>
              </a:xfrm>
              <a:prstGeom prst="rightArrow">
                <a:avLst/>
              </a:prstGeom>
              <a:solidFill>
                <a:srgbClr val="438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Curved Left Arrow 38"/>
            <p:cNvSpPr/>
            <p:nvPr/>
          </p:nvSpPr>
          <p:spPr>
            <a:xfrm>
              <a:off x="8994688" y="2599967"/>
              <a:ext cx="1258029" cy="3202522"/>
            </a:xfrm>
            <a:prstGeom prst="curvedLeftArrow">
              <a:avLst>
                <a:gd name="adj1" fmla="val 10410"/>
                <a:gd name="adj2" fmla="val 50000"/>
                <a:gd name="adj3" fmla="val 19616"/>
              </a:avLst>
            </a:prstGeom>
            <a:solidFill>
              <a:srgbClr val="41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1" name="Picture 40"/>
          <p:cNvPicPr>
            <a:picLocks noChangeAspect="1"/>
          </p:cNvPicPr>
          <p:nvPr/>
        </p:nvPicPr>
        <p:blipFill>
          <a:blip r:embed="rId4"/>
          <a:stretch>
            <a:fillRect/>
          </a:stretch>
        </p:blipFill>
        <p:spPr>
          <a:xfrm>
            <a:off x="6343564" y="4676226"/>
            <a:ext cx="508792" cy="721325"/>
          </a:xfrm>
          <a:prstGeom prst="rect">
            <a:avLst/>
          </a:prstGeom>
        </p:spPr>
      </p:pic>
    </p:spTree>
    <p:extLst>
      <p:ext uri="{BB962C8B-B14F-4D97-AF65-F5344CB8AC3E}">
        <p14:creationId xmlns:p14="http://schemas.microsoft.com/office/powerpoint/2010/main" val="1946350163"/>
      </p:ext>
    </p:extLst>
  </p:cSld>
  <p:clrMapOvr>
    <a:masterClrMapping/>
  </p:clrMapOvr>
  <mc:AlternateContent xmlns:mc="http://schemas.openxmlformats.org/markup-compatibility/2006" xmlns:p14="http://schemas.microsoft.com/office/powerpoint/2010/main">
    <mc:Choice Requires="p14">
      <p:transition spd="slow" p14:dur="2000" advTm="101020"/>
    </mc:Choice>
    <mc:Fallback xmlns="">
      <p:transition spd="slow" advTm="10102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.1 Main Module</a:t>
            </a:r>
            <a:endParaRPr lang="en-US" dirty="0"/>
          </a:p>
        </p:txBody>
      </p:sp>
      <p:sp>
        <p:nvSpPr>
          <p:cNvPr id="3" name="Content Placeholder 2"/>
          <p:cNvSpPr>
            <a:spLocks noGrp="1"/>
          </p:cNvSpPr>
          <p:nvPr>
            <p:ph idx="1"/>
          </p:nvPr>
        </p:nvSpPr>
        <p:spPr/>
        <p:txBody>
          <a:bodyPr>
            <a:normAutofit fontScale="92500"/>
          </a:bodyPr>
          <a:lstStyle/>
          <a:p>
            <a:pPr lvl="0"/>
            <a:r>
              <a:rPr lang="en-US" dirty="0"/>
              <a:t>It creates </a:t>
            </a:r>
            <a:r>
              <a:rPr lang="en-US" b="1" i="1" dirty="0" err="1"/>
              <a:t>SparkContext</a:t>
            </a:r>
            <a:r>
              <a:rPr lang="en-US" dirty="0"/>
              <a:t> object, which communicates with the Cluster Manager; </a:t>
            </a:r>
          </a:p>
          <a:p>
            <a:pPr lvl="0"/>
            <a:r>
              <a:rPr lang="en-US" dirty="0"/>
              <a:t>It creates a property graph from the </a:t>
            </a:r>
            <a:r>
              <a:rPr lang="en-US" dirty="0" smtClean="0"/>
              <a:t>input text file stored in S3;</a:t>
            </a:r>
            <a:endParaRPr lang="en-US" dirty="0"/>
          </a:p>
          <a:p>
            <a:pPr lvl="0"/>
            <a:r>
              <a:rPr lang="en-US" dirty="0"/>
              <a:t>It calls </a:t>
            </a:r>
            <a:r>
              <a:rPr lang="en-US" i="1" dirty="0" err="1"/>
              <a:t>GetQuickMWCL</a:t>
            </a:r>
            <a:r>
              <a:rPr lang="en-US" dirty="0"/>
              <a:t> module for getting a clique quickly;</a:t>
            </a:r>
          </a:p>
          <a:p>
            <a:pPr lvl="0"/>
            <a:r>
              <a:rPr lang="en-US" dirty="0"/>
              <a:t>It calls </a:t>
            </a:r>
            <a:r>
              <a:rPr lang="en-US" i="1" dirty="0" err="1"/>
              <a:t>ZKHelper</a:t>
            </a:r>
            <a:r>
              <a:rPr lang="en-US" dirty="0"/>
              <a:t> module for connecting to </a:t>
            </a:r>
            <a:r>
              <a:rPr lang="en-US" dirty="0" err="1"/>
              <a:t>ZooKeeper</a:t>
            </a:r>
            <a:r>
              <a:rPr lang="en-US" dirty="0"/>
              <a:t> server, and initialize </a:t>
            </a:r>
            <a:r>
              <a:rPr lang="en-US" dirty="0" err="1"/>
              <a:t>znode’s</a:t>
            </a:r>
            <a:r>
              <a:rPr lang="en-US" dirty="0"/>
              <a:t> value;</a:t>
            </a:r>
          </a:p>
          <a:p>
            <a:pPr lvl="0"/>
            <a:r>
              <a:rPr lang="en-US" dirty="0"/>
              <a:t>It </a:t>
            </a:r>
            <a:r>
              <a:rPr lang="en-US" b="1" dirty="0"/>
              <a:t>collects</a:t>
            </a:r>
            <a:r>
              <a:rPr lang="en-US" dirty="0"/>
              <a:t> </a:t>
            </a:r>
            <a:r>
              <a:rPr lang="en-US" i="1" dirty="0" err="1"/>
              <a:t>weightMap</a:t>
            </a:r>
            <a:r>
              <a:rPr lang="en-US" dirty="0"/>
              <a:t> and </a:t>
            </a:r>
            <a:r>
              <a:rPr lang="en-US" i="1" dirty="0" err="1"/>
              <a:t>neighborsMap</a:t>
            </a:r>
            <a:r>
              <a:rPr lang="en-US" dirty="0"/>
              <a:t> for vertices, and </a:t>
            </a:r>
            <a:r>
              <a:rPr lang="en-US" b="1" dirty="0"/>
              <a:t>broadcasts</a:t>
            </a:r>
            <a:r>
              <a:rPr lang="en-US" dirty="0"/>
              <a:t> these two Maps to workers in the cluster. </a:t>
            </a:r>
            <a:endParaRPr lang="en-US" dirty="0" smtClean="0"/>
          </a:p>
          <a:p>
            <a:pPr lvl="0"/>
            <a:r>
              <a:rPr lang="en-US" dirty="0" smtClean="0"/>
              <a:t>It </a:t>
            </a:r>
            <a:r>
              <a:rPr lang="en-US" dirty="0"/>
              <a:t>calls </a:t>
            </a:r>
            <a:r>
              <a:rPr lang="en-US" i="1" dirty="0"/>
              <a:t>Partition</a:t>
            </a:r>
            <a:r>
              <a:rPr lang="en-US" dirty="0"/>
              <a:t> module for partitioning the property graph into sub-problems. </a:t>
            </a:r>
          </a:p>
          <a:p>
            <a:pPr lvl="0"/>
            <a:r>
              <a:rPr lang="en-US" dirty="0"/>
              <a:t>It calls </a:t>
            </a:r>
            <a:r>
              <a:rPr lang="en-US" i="1" dirty="0"/>
              <a:t>Solver</a:t>
            </a:r>
            <a:r>
              <a:rPr lang="en-US" dirty="0"/>
              <a:t> model for solving sub-problems and getting candidate solutions;</a:t>
            </a:r>
          </a:p>
          <a:p>
            <a:pPr lvl="0"/>
            <a:r>
              <a:rPr lang="en-US" dirty="0"/>
              <a:t>It finds and outputs the final solution.</a:t>
            </a:r>
          </a:p>
          <a:p>
            <a:endParaRPr lang="en-US" dirty="0"/>
          </a:p>
        </p:txBody>
      </p:sp>
    </p:spTree>
    <p:extLst>
      <p:ext uri="{BB962C8B-B14F-4D97-AF65-F5344CB8AC3E}">
        <p14:creationId xmlns:p14="http://schemas.microsoft.com/office/powerpoint/2010/main" val="1384744038"/>
      </p:ext>
    </p:extLst>
  </p:cSld>
  <p:clrMapOvr>
    <a:masterClrMapping/>
  </p:clrMapOvr>
  <mc:AlternateContent xmlns:mc="http://schemas.openxmlformats.org/markup-compatibility/2006" xmlns:p14="http://schemas.microsoft.com/office/powerpoint/2010/main">
    <mc:Choice Requires="p14">
      <p:transition spd="slow" p14:dur="2000" advTm="54904"/>
    </mc:Choice>
    <mc:Fallback xmlns="">
      <p:transition spd="slow" advTm="54904"/>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3.2 </a:t>
            </a:r>
            <a:r>
              <a:rPr lang="en-US" dirty="0" err="1" smtClean="0"/>
              <a:t>GetQuickMWCL</a:t>
            </a:r>
            <a:r>
              <a:rPr lang="en-US" dirty="0" smtClean="0"/>
              <a:t> Module</a:t>
            </a:r>
            <a:endParaRPr lang="en-US" dirty="0"/>
          </a:p>
        </p:txBody>
      </p:sp>
      <p:sp>
        <p:nvSpPr>
          <p:cNvPr id="3" name="Content Placeholder 2"/>
          <p:cNvSpPr>
            <a:spLocks noGrp="1"/>
          </p:cNvSpPr>
          <p:nvPr>
            <p:ph idx="1"/>
          </p:nvPr>
        </p:nvSpPr>
        <p:spPr>
          <a:xfrm>
            <a:off x="2589212" y="2133599"/>
            <a:ext cx="8915400" cy="4608163"/>
          </a:xfrm>
        </p:spPr>
        <p:txBody>
          <a:bodyPr>
            <a:normAutofit/>
          </a:bodyPr>
          <a:lstStyle/>
          <a:p>
            <a:pPr lvl="0"/>
            <a:r>
              <a:rPr lang="en-US" dirty="0" smtClean="0"/>
              <a:t>Take a subgraph with </a:t>
            </a:r>
            <a:r>
              <a:rPr lang="en-US" dirty="0"/>
              <a:t>500 vertices from the input property </a:t>
            </a:r>
            <a:r>
              <a:rPr lang="en-US" dirty="0" smtClean="0"/>
              <a:t>graph</a:t>
            </a:r>
          </a:p>
          <a:p>
            <a:pPr lvl="0"/>
            <a:endParaRPr lang="en-US" dirty="0"/>
          </a:p>
          <a:p>
            <a:pPr lvl="0"/>
            <a:endParaRPr lang="en-US" dirty="0" smtClean="0"/>
          </a:p>
          <a:p>
            <a:pPr lvl="0"/>
            <a:r>
              <a:rPr lang="en-US" dirty="0" smtClean="0"/>
              <a:t>Define </a:t>
            </a:r>
            <a:r>
              <a:rPr lang="en-US" dirty="0"/>
              <a:t>an ordering object in which vertices are ordered by weight and then degree </a:t>
            </a:r>
            <a:endParaRPr lang="en-US" dirty="0" smtClean="0"/>
          </a:p>
          <a:p>
            <a:pPr lvl="0"/>
            <a:endParaRPr lang="en-US" dirty="0"/>
          </a:p>
          <a:p>
            <a:pPr lvl="0"/>
            <a:endParaRPr lang="en-US" dirty="0" smtClean="0"/>
          </a:p>
          <a:p>
            <a:pPr lvl="0"/>
            <a:endParaRPr lang="en-US" dirty="0" smtClean="0"/>
          </a:p>
          <a:p>
            <a:pPr lvl="0"/>
            <a:endParaRPr lang="en-US" dirty="0" smtClean="0"/>
          </a:p>
          <a:p>
            <a:pPr lvl="0"/>
            <a:r>
              <a:rPr lang="en-US" dirty="0" smtClean="0"/>
              <a:t>Based </a:t>
            </a:r>
            <a:r>
              <a:rPr lang="en-US" dirty="0"/>
              <a:t>on this ordering, we construct a </a:t>
            </a:r>
            <a:r>
              <a:rPr lang="en-US" dirty="0" smtClean="0"/>
              <a:t>clique by </a:t>
            </a:r>
            <a:r>
              <a:rPr lang="en-US" dirty="0"/>
              <a:t>keep choosing the vertex with the maximum weight and degree from candidate set which contains vertices can be added into the current clique</a:t>
            </a:r>
            <a:r>
              <a:rPr lang="en-US" dirty="0" smtClean="0"/>
              <a:t>.</a:t>
            </a:r>
            <a:endParaRPr lang="en-US" dirty="0"/>
          </a:p>
        </p:txBody>
      </p:sp>
      <p:sp>
        <p:nvSpPr>
          <p:cNvPr id="15"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1416789927"/>
              </p:ext>
            </p:extLst>
          </p:nvPr>
        </p:nvGraphicFramePr>
        <p:xfrm>
          <a:off x="3099660" y="2727701"/>
          <a:ext cx="8226907" cy="449451"/>
        </p:xfrm>
        <a:graphic>
          <a:graphicData uri="http://schemas.openxmlformats.org/presentationml/2006/ole">
            <mc:AlternateContent xmlns:mc="http://schemas.openxmlformats.org/markup-compatibility/2006">
              <mc:Choice xmlns:v="urn:schemas-microsoft-com:vml" Requires="v">
                <p:oleObj spid="_x0000_s1385" name="Document" r:id="rId4" imgW="5346700" imgH="292100" progId="Word.Document.12">
                  <p:embed/>
                </p:oleObj>
              </mc:Choice>
              <mc:Fallback>
                <p:oleObj name="Document" r:id="rId4" imgW="5346700" imgH="292100" progId="Word.Document.12">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9660" y="2727701"/>
                        <a:ext cx="8226907" cy="449451"/>
                      </a:xfrm>
                      <a:prstGeom prst="rect">
                        <a:avLst/>
                      </a:prstGeom>
                      <a:noFill/>
                    </p:spPr>
                  </p:pic>
                </p:oleObj>
              </mc:Fallback>
            </mc:AlternateContent>
          </a:graphicData>
        </a:graphic>
      </p:graphicFrame>
      <p:sp>
        <p:nvSpPr>
          <p:cNvPr id="17"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8" name="Object 17"/>
          <p:cNvGraphicFramePr>
            <a:graphicFrameLocks noChangeAspect="1"/>
          </p:cNvGraphicFramePr>
          <p:nvPr>
            <p:extLst>
              <p:ext uri="{D42A27DB-BD31-4B8C-83A1-F6EECF244321}">
                <p14:modId xmlns:p14="http://schemas.microsoft.com/office/powerpoint/2010/main" val="1133255717"/>
              </p:ext>
            </p:extLst>
          </p:nvPr>
        </p:nvGraphicFramePr>
        <p:xfrm>
          <a:off x="4716461" y="3771253"/>
          <a:ext cx="6426820" cy="1761641"/>
        </p:xfrm>
        <a:graphic>
          <a:graphicData uri="http://schemas.openxmlformats.org/presentationml/2006/ole">
            <mc:AlternateContent xmlns:mc="http://schemas.openxmlformats.org/markup-compatibility/2006">
              <mc:Choice xmlns:v="urn:schemas-microsoft-com:vml" Requires="v">
                <p:oleObj spid="_x0000_s1386" name="Document" r:id="rId6" imgW="4660900" imgH="1473200" progId="Word.Document.8">
                  <p:embed/>
                </p:oleObj>
              </mc:Choice>
              <mc:Fallback>
                <p:oleObj name="Document" r:id="rId6" imgW="4660900" imgH="1473200" progId="Word.Document.8">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461" y="3771253"/>
                        <a:ext cx="6426820" cy="1761641"/>
                      </a:xfrm>
                      <a:prstGeom prst="rect">
                        <a:avLst/>
                      </a:prstGeom>
                      <a:noFill/>
                    </p:spPr>
                  </p:pic>
                </p:oleObj>
              </mc:Fallback>
            </mc:AlternateContent>
          </a:graphicData>
        </a:graphic>
      </p:graphicFrame>
    </p:spTree>
    <p:extLst>
      <p:ext uri="{BB962C8B-B14F-4D97-AF65-F5344CB8AC3E}">
        <p14:creationId xmlns:p14="http://schemas.microsoft.com/office/powerpoint/2010/main" val="561091929"/>
      </p:ext>
    </p:extLst>
  </p:cSld>
  <p:clrMapOvr>
    <a:masterClrMapping/>
  </p:clrMapOvr>
  <mc:AlternateContent xmlns:mc="http://schemas.openxmlformats.org/markup-compatibility/2006" xmlns:p14="http://schemas.microsoft.com/office/powerpoint/2010/main">
    <mc:Choice Requires="p14">
      <p:transition spd="slow" p14:dur="2000" advTm="731"/>
    </mc:Choice>
    <mc:Fallback xmlns="">
      <p:transition spd="slow" advTm="731"/>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Contents</a:t>
            </a:r>
            <a:endParaRPr lang="en-US" dirty="0"/>
          </a:p>
        </p:txBody>
      </p:sp>
      <p:sp>
        <p:nvSpPr>
          <p:cNvPr id="3" name="Content Placeholder 2"/>
          <p:cNvSpPr>
            <a:spLocks noGrp="1"/>
          </p:cNvSpPr>
          <p:nvPr>
            <p:ph idx="1"/>
          </p:nvPr>
        </p:nvSpPr>
        <p:spPr>
          <a:xfrm>
            <a:off x="2592925" y="1676399"/>
            <a:ext cx="8915400" cy="4485861"/>
          </a:xfrm>
        </p:spPr>
        <p:txBody>
          <a:bodyPr>
            <a:normAutofit/>
          </a:bodyPr>
          <a:lstStyle/>
          <a:p>
            <a:pPr>
              <a:lnSpc>
                <a:spcPct val="150000"/>
              </a:lnSpc>
            </a:pPr>
            <a:r>
              <a:rPr lang="en-US" sz="3000" dirty="0" smtClean="0"/>
              <a:t>1. Introduction</a:t>
            </a:r>
            <a:endParaRPr lang="en-US" sz="3000" dirty="0"/>
          </a:p>
          <a:p>
            <a:pPr>
              <a:lnSpc>
                <a:spcPct val="150000"/>
              </a:lnSpc>
            </a:pPr>
            <a:r>
              <a:rPr lang="en-US" sz="3000" dirty="0" smtClean="0"/>
              <a:t>2. </a:t>
            </a:r>
            <a:r>
              <a:rPr lang="en-US" altLang="zh-CN" sz="3000" dirty="0" smtClean="0"/>
              <a:t>Background</a:t>
            </a:r>
          </a:p>
          <a:p>
            <a:pPr>
              <a:lnSpc>
                <a:spcPct val="150000"/>
              </a:lnSpc>
            </a:pPr>
            <a:r>
              <a:rPr lang="en-US" sz="3000" dirty="0" smtClean="0"/>
              <a:t>3. Methodology and Implementation</a:t>
            </a:r>
          </a:p>
          <a:p>
            <a:pPr>
              <a:lnSpc>
                <a:spcPct val="150000"/>
              </a:lnSpc>
            </a:pPr>
            <a:r>
              <a:rPr lang="en-US" sz="3000" dirty="0"/>
              <a:t>4</a:t>
            </a:r>
            <a:r>
              <a:rPr lang="en-US" sz="3000" dirty="0" smtClean="0"/>
              <a:t>. Experimental Evaluation</a:t>
            </a:r>
            <a:endParaRPr lang="en-US" sz="3000" dirty="0"/>
          </a:p>
          <a:p>
            <a:pPr>
              <a:lnSpc>
                <a:spcPct val="150000"/>
              </a:lnSpc>
            </a:pPr>
            <a:r>
              <a:rPr lang="en-US" sz="3000" dirty="0"/>
              <a:t>5</a:t>
            </a:r>
            <a:r>
              <a:rPr lang="en-US" sz="3000" dirty="0" smtClean="0"/>
              <a:t>. Conclusion</a:t>
            </a:r>
          </a:p>
        </p:txBody>
      </p:sp>
    </p:spTree>
    <p:extLst>
      <p:ext uri="{BB962C8B-B14F-4D97-AF65-F5344CB8AC3E}">
        <p14:creationId xmlns:p14="http://schemas.microsoft.com/office/powerpoint/2010/main" val="355025551"/>
      </p:ext>
    </p:extLst>
  </p:cSld>
  <p:clrMapOvr>
    <a:masterClrMapping/>
  </p:clrMapOvr>
  <mc:AlternateContent xmlns:mc="http://schemas.openxmlformats.org/markup-compatibility/2006" xmlns:p14="http://schemas.microsoft.com/office/powerpoint/2010/main">
    <mc:Choice Requires="p14">
      <p:transition spd="slow" p14:dur="2000" advTm="69001"/>
    </mc:Choice>
    <mc:Fallback xmlns="">
      <p:transition spd="slow" advTm="6900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592925" y="1750017"/>
                <a:ext cx="9108295" cy="3970318"/>
              </a:xfrm>
              <a:prstGeom prst="rect">
                <a:avLst/>
              </a:prstGeom>
              <a:noFill/>
            </p:spPr>
            <p:txBody>
              <a:bodyPr wrap="square">
                <a:spAutoFit/>
              </a:bodyPr>
              <a:lstStyle/>
              <a:p>
                <a:pPr algn="just">
                  <a:spcBef>
                    <a:spcPts val="1000"/>
                  </a:spcBef>
                </a:pPr>
                <a:r>
                  <a:rPr lang="en-US" b="1" cap="all" dirty="0" smtClean="0">
                    <a:latin typeface="Times New Roman" charset="0"/>
                    <a:ea typeface="DengXian" charset="-122"/>
                    <a:cs typeface="Times New Roman" charset="0"/>
                  </a:rPr>
                  <a:t>Algorithm 2. Get A Clique Quickly</a:t>
                </a:r>
                <a:endParaRPr lang="en-US" sz="1200" b="1" cap="all" dirty="0">
                  <a:effectLst/>
                  <a:latin typeface="Century Schoolbook" charset="0"/>
                  <a:ea typeface="DengXian" charset="-122"/>
                  <a:cs typeface="Times New Roman" charset="0"/>
                </a:endParaRPr>
              </a:p>
              <a:p>
                <a:r>
                  <a:rPr lang="en-US" dirty="0">
                    <a:effectLst/>
                    <a:highlight>
                      <a:srgbClr val="FFFFFF"/>
                    </a:highlight>
                    <a:latin typeface="Times New Roman" charset="0"/>
                    <a:ea typeface="Times New Roman" charset="0"/>
                    <a:cs typeface="Times New Roman" charset="0"/>
                  </a:rPr>
                  <a:t>1:</a:t>
                </a:r>
                <a:r>
                  <a:rPr lang="en-US" dirty="0">
                    <a:solidFill>
                      <a:srgbClr val="0000FF"/>
                    </a:solidFill>
                    <a:effectLst/>
                    <a:latin typeface="Times New Roman" charset="0"/>
                    <a:ea typeface="Times New Roman" charset="0"/>
                    <a:cs typeface="Times New Roman" charset="0"/>
                  </a:rPr>
                  <a:t>  Procedure</a:t>
                </a:r>
                <a:r>
                  <a:rPr lang="en-US" dirty="0">
                    <a:effectLst/>
                    <a:latin typeface="Times New Roman" charset="0"/>
                    <a:ea typeface="Times New Roman" charset="0"/>
                    <a:cs typeface="Times New Roman" charset="0"/>
                  </a:rPr>
                  <a:t> </a:t>
                </a:r>
                <a:r>
                  <a:rPr lang="en-US" dirty="0" err="1">
                    <a:effectLst/>
                    <a:latin typeface="Times New Roman" charset="0"/>
                    <a:ea typeface="DengXian" charset="-122"/>
                    <a:cs typeface="Times New Roman" charset="0"/>
                  </a:rPr>
                  <a:t>GetQuickMwcl</a:t>
                </a:r>
                <a:r>
                  <a:rPr lang="en-US" dirty="0">
                    <a:effectLst/>
                    <a:highlight>
                      <a:srgbClr val="FFFFFF"/>
                    </a:highlight>
                    <a:latin typeface="Times New Roman" charset="0"/>
                    <a:ea typeface="Times New Roman" charset="0"/>
                    <a:cs typeface="Times New Roman" charset="0"/>
                  </a:rPr>
                  <a:t> (</a:t>
                </a:r>
                <a14:m>
                  <m:oMath xmlns:m="http://schemas.openxmlformats.org/officeDocument/2006/math">
                    <m:r>
                      <a:rPr lang="en-US" i="1">
                        <a:effectLst/>
                        <a:latin typeface="Cambria Math" charset="0"/>
                        <a:ea typeface="DengXian" charset="-122"/>
                        <a:cs typeface="Times New Roman" charset="0"/>
                      </a:rPr>
                      <m:t>𝐺</m:t>
                    </m:r>
                    <m:r>
                      <a:rPr lang="en-US" i="1">
                        <a:effectLst/>
                        <a:latin typeface="Cambria Math" charset="0"/>
                        <a:ea typeface="DengXian" charset="-122"/>
                        <a:cs typeface="Times New Roman" charset="0"/>
                      </a:rPr>
                      <m:t>, </m:t>
                    </m:r>
                    <m:r>
                      <a:rPr lang="en-US" i="1">
                        <a:effectLst/>
                        <a:latin typeface="Cambria Math" charset="0"/>
                        <a:ea typeface="DengXian" charset="-122"/>
                        <a:cs typeface="Times New Roman" charset="0"/>
                      </a:rPr>
                      <m:t>𝑡𝑖𝑚𝑒</m:t>
                    </m:r>
                    <m:r>
                      <a:rPr lang="en-US" i="1">
                        <a:effectLst/>
                        <a:latin typeface="Cambria Math" charset="0"/>
                        <a:ea typeface="DengXian" charset="-122"/>
                        <a:cs typeface="Times New Roman" charset="0"/>
                      </a:rPr>
                      <m:t>_</m:t>
                    </m:r>
                    <m:r>
                      <a:rPr lang="en-US" i="1">
                        <a:effectLst/>
                        <a:latin typeface="Cambria Math" charset="0"/>
                        <a:ea typeface="DengXian" charset="-122"/>
                        <a:cs typeface="Times New Roman" charset="0"/>
                      </a:rPr>
                      <m:t>𝑙𝑖𝑚𝑖𝑡</m:t>
                    </m:r>
                  </m:oMath>
                </a14:m>
                <a:r>
                  <a:rPr lang="en-US" dirty="0">
                    <a:effectLst/>
                    <a:highlight>
                      <a:srgbClr val="FFFFFF"/>
                    </a:highlight>
                    <a:latin typeface="Times New Roman" charset="0"/>
                    <a:ea typeface="Times New Roman" charset="0"/>
                    <a:cs typeface="Times New Roman" charset="0"/>
                  </a:rPr>
                  <a:t>)       </a:t>
                </a:r>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  	</a:t>
                </a:r>
                <a:r>
                  <a:rPr lang="en-US" dirty="0">
                    <a:solidFill>
                      <a:srgbClr val="0000FF"/>
                    </a:solidFill>
                    <a:latin typeface="Times New Roman" charset="0"/>
                    <a:ea typeface="Times New Roman" charset="0"/>
                    <a:cs typeface="Times New Roman" charset="0"/>
                  </a:rPr>
                  <a:t>Input: </a:t>
                </a:r>
                <a:r>
                  <a:rPr lang="en-US" dirty="0">
                    <a:solidFill>
                      <a:srgbClr val="000000"/>
                    </a:solidFill>
                    <a:effectLst/>
                    <a:highlight>
                      <a:srgbClr val="FFFFFF"/>
                    </a:highlight>
                    <a:latin typeface="Times New Roman" charset="0"/>
                    <a:ea typeface="Times New Roman" charset="0"/>
                    <a:cs typeface="Times New Roman" charset="0"/>
                  </a:rPr>
                  <a:t>a vertex weighted graph </a:t>
                </a:r>
                <a14:m>
                  <m:oMath xmlns:m="http://schemas.openxmlformats.org/officeDocument/2006/math">
                    <m:r>
                      <a:rPr lang="en-US" i="1">
                        <a:effectLst/>
                        <a:latin typeface="Cambria Math" charset="0"/>
                        <a:ea typeface="DengXian" charset="-122"/>
                        <a:cs typeface="Times New Roman" charset="0"/>
                      </a:rPr>
                      <m:t>𝐺</m:t>
                    </m:r>
                    <m:r>
                      <a:rPr lang="en-US" i="1">
                        <a:effectLst/>
                        <a:latin typeface="Cambria Math" charset="0"/>
                        <a:ea typeface="DengXian" charset="-122"/>
                        <a:cs typeface="Times New Roman" charset="0"/>
                      </a:rPr>
                      <m:t> = (</m:t>
                    </m:r>
                    <m:r>
                      <a:rPr lang="en-US" i="1">
                        <a:effectLst/>
                        <a:latin typeface="Cambria Math" charset="0"/>
                        <a:ea typeface="DengXian" charset="-122"/>
                        <a:cs typeface="Times New Roman" charset="0"/>
                      </a:rPr>
                      <m:t>𝑉</m:t>
                    </m:r>
                    <m:r>
                      <a:rPr lang="en-US" i="1">
                        <a:effectLst/>
                        <a:latin typeface="Cambria Math" charset="0"/>
                        <a:ea typeface="DengXian" charset="-122"/>
                        <a:cs typeface="Times New Roman" charset="0"/>
                      </a:rPr>
                      <m:t>, </m:t>
                    </m:r>
                    <m:r>
                      <a:rPr lang="en-US" i="1">
                        <a:effectLst/>
                        <a:latin typeface="Cambria Math" charset="0"/>
                        <a:ea typeface="DengXian" charset="-122"/>
                        <a:cs typeface="Times New Roman" charset="0"/>
                      </a:rPr>
                      <m:t>𝐸</m:t>
                    </m:r>
                    <m:r>
                      <a:rPr lang="en-US" i="1">
                        <a:effectLst/>
                        <a:latin typeface="Cambria Math" charset="0"/>
                        <a:ea typeface="DengXian" charset="-122"/>
                        <a:cs typeface="Times New Roman" charset="0"/>
                      </a:rPr>
                      <m:t>, </m:t>
                    </m:r>
                    <m:r>
                      <a:rPr lang="en-US" i="1">
                        <a:effectLst/>
                        <a:latin typeface="Cambria Math" charset="0"/>
                        <a:ea typeface="DengXian" charset="-122"/>
                        <a:cs typeface="Times New Roman" charset="0"/>
                      </a:rPr>
                      <m:t>𝑤</m:t>
                    </m:r>
                    <m:r>
                      <a:rPr lang="en-US" i="1">
                        <a:effectLst/>
                        <a:latin typeface="Cambria Math" charset="0"/>
                        <a:ea typeface="DengXian" charset="-122"/>
                        <a:cs typeface="Times New Roman" charset="0"/>
                      </a:rPr>
                      <m:t>)</m:t>
                    </m:r>
                  </m:oMath>
                </a14:m>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 	</a:t>
                </a:r>
                <a:r>
                  <a:rPr lang="en-US" dirty="0">
                    <a:solidFill>
                      <a:srgbClr val="0000FF"/>
                    </a:solidFill>
                    <a:latin typeface="Times New Roman" charset="0"/>
                    <a:ea typeface="Times New Roman" charset="0"/>
                    <a:cs typeface="Times New Roman" charset="0"/>
                  </a:rPr>
                  <a:t>Output:</a:t>
                </a:r>
                <a:r>
                  <a:rPr lang="en-US" dirty="0">
                    <a:solidFill>
                      <a:srgbClr val="0000FF"/>
                    </a:solidFill>
                    <a:effectLst/>
                    <a:highlight>
                      <a:srgbClr val="FFFFFF"/>
                    </a:highlight>
                    <a:latin typeface="Times New Roman" charset="0"/>
                    <a:ea typeface="Times New Roman" charset="0"/>
                    <a:cs typeface="Times New Roman" charset="0"/>
                  </a:rPr>
                  <a:t> </a:t>
                </a:r>
                <a:r>
                  <a:rPr lang="en-US" dirty="0">
                    <a:solidFill>
                      <a:srgbClr val="000000"/>
                    </a:solidFill>
                    <a:effectLst/>
                    <a:highlight>
                      <a:srgbClr val="FFFFFF"/>
                    </a:highlight>
                    <a:latin typeface="Times New Roman" charset="0"/>
                    <a:ea typeface="Times New Roman" charset="0"/>
                    <a:cs typeface="Times New Roman" charset="0"/>
                  </a:rPr>
                  <a:t>(</a:t>
                </a:r>
                <a14:m>
                  <m:oMath xmlns:m="http://schemas.openxmlformats.org/officeDocument/2006/math">
                    <m:r>
                      <a:rPr lang="en-US" i="1">
                        <a:solidFill>
                          <a:srgbClr val="000000"/>
                        </a:solidFill>
                        <a:effectLst/>
                        <a:latin typeface="Cambria Math" charset="0"/>
                        <a:ea typeface="DengXian" charset="-122"/>
                        <a:cs typeface="Times New Roman" charset="0"/>
                      </a:rPr>
                      <m:t>𝐶</m:t>
                    </m:r>
                    <m:r>
                      <a:rPr lang="en-US" i="1">
                        <a:solidFill>
                          <a:srgbClr val="000000"/>
                        </a:solidFill>
                        <a:effectLst/>
                        <a:latin typeface="Cambria Math" charset="0"/>
                        <a:ea typeface="DengXian" charset="-122"/>
                        <a:cs typeface="Times New Roman" charset="0"/>
                      </a:rPr>
                      <m:t>,</m:t>
                    </m:r>
                    <m:r>
                      <a:rPr lang="en-US" i="1">
                        <a:solidFill>
                          <a:srgbClr val="000000"/>
                        </a:solidFill>
                        <a:effectLst/>
                        <a:latin typeface="Cambria Math" charset="0"/>
                        <a:ea typeface="DengXian" charset="-122"/>
                        <a:cs typeface="Times New Roman" charset="0"/>
                      </a:rPr>
                      <m:t>𝑤</m:t>
                    </m:r>
                    <m:r>
                      <a:rPr lang="en-US" i="1">
                        <a:solidFill>
                          <a:srgbClr val="000000"/>
                        </a:solidFill>
                        <a:effectLst/>
                        <a:latin typeface="Cambria Math" charset="0"/>
                        <a:ea typeface="DengXian" charset="-122"/>
                        <a:cs typeface="Times New Roman" charset="0"/>
                      </a:rPr>
                      <m:t>(</m:t>
                    </m:r>
                    <m:r>
                      <a:rPr lang="en-US" i="1">
                        <a:solidFill>
                          <a:srgbClr val="000000"/>
                        </a:solidFill>
                        <a:effectLst/>
                        <a:latin typeface="Cambria Math" charset="0"/>
                        <a:ea typeface="DengXian" charset="-122"/>
                        <a:cs typeface="Times New Roman" charset="0"/>
                      </a:rPr>
                      <m:t>𝐶</m:t>
                    </m:r>
                  </m:oMath>
                </a14:m>
                <a:r>
                  <a:rPr lang="en-US" dirty="0">
                    <a:solidFill>
                      <a:srgbClr val="000000"/>
                    </a:solidFill>
                    <a:effectLst/>
                    <a:latin typeface="Times New Roman" charset="0"/>
                    <a:ea typeface="Times New Roman" charset="0"/>
                    <a:cs typeface="Times New Roman" charset="0"/>
                  </a:rPr>
                  <a:t>))</a:t>
                </a:r>
                <a:r>
                  <a:rPr lang="en-US" dirty="0">
                    <a:solidFill>
                      <a:srgbClr val="000000"/>
                    </a:solidFill>
                    <a:effectLst/>
                    <a:latin typeface="Times New Roman" charset="0"/>
                    <a:ea typeface="DengXian" charset="-122"/>
                    <a:cs typeface="Times New Roman" charset="0"/>
                  </a:rPr>
                  <a:t> </a:t>
                </a:r>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2:        	</a:t>
                </a:r>
                <a:r>
                  <a:rPr lang="en-US" dirty="0">
                    <a:solidFill>
                      <a:srgbClr val="0000FF"/>
                    </a:solidFill>
                    <a:effectLst/>
                    <a:latin typeface="Times New Roman" charset="0"/>
                    <a:ea typeface="Times New Roman" charset="0"/>
                    <a:cs typeface="Times New Roman" charset="0"/>
                  </a:rPr>
                  <a:t>set </a:t>
                </a:r>
                <a14:m>
                  <m:oMath xmlns:m="http://schemas.openxmlformats.org/officeDocument/2006/math">
                    <m:r>
                      <a:rPr lang="en-US" i="1">
                        <a:effectLst/>
                        <a:latin typeface="Cambria Math" charset="0"/>
                        <a:ea typeface="DengXian" charset="-122"/>
                        <a:cs typeface="Times New Roman" charset="0"/>
                      </a:rPr>
                      <m:t>𝐶</m:t>
                    </m:r>
                    <m:r>
                      <a:rPr lang="en-US" i="1">
                        <a:effectLst/>
                        <a:latin typeface="Cambria Math" charset="0"/>
                        <a:ea typeface="DengXian" charset="-122"/>
                        <a:cs typeface="Times New Roman" charset="0"/>
                      </a:rPr>
                      <m:t>=∅, </m:t>
                    </m:r>
                    <m:r>
                      <a:rPr lang="en-US" i="1">
                        <a:effectLst/>
                        <a:latin typeface="Cambria Math" charset="0"/>
                        <a:ea typeface="DengXian" charset="-122"/>
                        <a:cs typeface="Times New Roman" charset="0"/>
                      </a:rPr>
                      <m:t>𝑤</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𝐶</m:t>
                    </m:r>
                    <m:r>
                      <a:rPr lang="en-US" i="1">
                        <a:effectLst/>
                        <a:latin typeface="Cambria Math" charset="0"/>
                        <a:ea typeface="DengXian" charset="-122"/>
                        <a:cs typeface="Times New Roman" charset="0"/>
                      </a:rPr>
                      <m:t>)= 0</m:t>
                    </m:r>
                  </m:oMath>
                </a14:m>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3:        	</a:t>
                </a:r>
                <a:r>
                  <a:rPr lang="en-US" dirty="0">
                    <a:solidFill>
                      <a:srgbClr val="0000FF"/>
                    </a:solidFill>
                    <a:latin typeface="Times New Roman" charset="0"/>
                    <a:ea typeface="Times New Roman" charset="0"/>
                    <a:cs typeface="Times New Roman" charset="0"/>
                  </a:rPr>
                  <a:t>set </a:t>
                </a:r>
                <a14:m>
                  <m:oMath xmlns:m="http://schemas.openxmlformats.org/officeDocument/2006/math">
                    <m:r>
                      <a:rPr lang="en-US" i="1">
                        <a:solidFill>
                          <a:srgbClr val="000000"/>
                        </a:solidFill>
                        <a:effectLst/>
                        <a:latin typeface="Cambria Math" charset="0"/>
                        <a:ea typeface="Times New Roman" charset="0"/>
                        <a:cs typeface="Times New Roman" charset="0"/>
                      </a:rPr>
                      <m:t>𝐶𝑎𝑛𝑑𝑆𝑒𝑡</m:t>
                    </m:r>
                  </m:oMath>
                </a14:m>
                <a:r>
                  <a:rPr lang="en-US" dirty="0">
                    <a:effectLst/>
                    <a:latin typeface="Times New Roman" charset="0"/>
                    <a:ea typeface="DengXian" charset="-122"/>
                    <a:cs typeface="Times New Roman" charset="0"/>
                  </a:rPr>
                  <a:t> = a subset of </a:t>
                </a:r>
                <a14:m>
                  <m:oMath xmlns:m="http://schemas.openxmlformats.org/officeDocument/2006/math">
                    <m:r>
                      <a:rPr lang="en-US" i="1">
                        <a:effectLst/>
                        <a:latin typeface="Cambria Math" charset="0"/>
                        <a:ea typeface="DengXian" charset="-122"/>
                        <a:cs typeface="Times New Roman" charset="0"/>
                      </a:rPr>
                      <m:t>𝑉</m:t>
                    </m:r>
                  </m:oMath>
                </a14:m>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4:        	</a:t>
                </a:r>
                <a:r>
                  <a:rPr lang="en-US" dirty="0">
                    <a:solidFill>
                      <a:srgbClr val="0000FF"/>
                    </a:solidFill>
                    <a:latin typeface="Times New Roman" charset="0"/>
                    <a:ea typeface="Times New Roman" charset="0"/>
                    <a:cs typeface="Times New Roman" charset="0"/>
                  </a:rPr>
                  <a:t>while </a:t>
                </a:r>
                <a14:m>
                  <m:oMath xmlns:m="http://schemas.openxmlformats.org/officeDocument/2006/math">
                    <m:r>
                      <a:rPr lang="en-US" i="1">
                        <a:solidFill>
                          <a:srgbClr val="000000"/>
                        </a:solidFill>
                        <a:effectLst/>
                        <a:latin typeface="Cambria Math" charset="0"/>
                        <a:ea typeface="DengXian" charset="-122"/>
                        <a:cs typeface="Times New Roman" charset="0"/>
                      </a:rPr>
                      <m:t>𝐶𝑎𝑛𝑑𝑆𝑒𝑡</m:t>
                    </m:r>
                    <m:r>
                      <a:rPr lang="en-US" i="1">
                        <a:solidFill>
                          <a:srgbClr val="000000"/>
                        </a:solidFill>
                        <a:effectLst/>
                        <a:latin typeface="Cambria Math" charset="0"/>
                        <a:ea typeface="DengXian" charset="-122"/>
                        <a:cs typeface="Times New Roman" charset="0"/>
                      </a:rPr>
                      <m:t> ≠ ∅</m:t>
                    </m:r>
                  </m:oMath>
                </a14:m>
                <a:r>
                  <a:rPr lang="en-US" dirty="0">
                    <a:effectLst/>
                    <a:latin typeface="Times New Roman" charset="0"/>
                    <a:ea typeface="Times New Roman" charset="0"/>
                    <a:cs typeface="Times New Roman" charset="0"/>
                  </a:rPr>
                  <a:t> </a:t>
                </a:r>
                <a:r>
                  <a:rPr lang="en-US" dirty="0">
                    <a:solidFill>
                      <a:srgbClr val="0000FF"/>
                    </a:solidFill>
                    <a:latin typeface="Times New Roman" charset="0"/>
                    <a:ea typeface="Times New Roman" charset="0"/>
                    <a:cs typeface="Times New Roman" charset="0"/>
                  </a:rPr>
                  <a:t>do:</a:t>
                </a:r>
              </a:p>
              <a:p>
                <a:r>
                  <a:rPr lang="en-US" dirty="0">
                    <a:solidFill>
                      <a:srgbClr val="000000"/>
                    </a:solidFill>
                    <a:latin typeface="Times New Roman" charset="0"/>
                    <a:ea typeface="Times New Roman" charset="0"/>
                    <a:cs typeface="Times New Roman" charset="0"/>
                  </a:rPr>
                  <a:t>5:        		</a:t>
                </a:r>
                <a:r>
                  <a:rPr lang="en-US" dirty="0">
                    <a:solidFill>
                      <a:srgbClr val="0000FF"/>
                    </a:solidFill>
                    <a:latin typeface="Times New Roman" charset="0"/>
                    <a:ea typeface="Times New Roman" charset="0"/>
                    <a:cs typeface="Times New Roman" charset="0"/>
                  </a:rPr>
                  <a:t>set </a:t>
                </a:r>
                <a14:m>
                  <m:oMath xmlns:m="http://schemas.openxmlformats.org/officeDocument/2006/math">
                    <m:r>
                      <a:rPr lang="en-US" i="1">
                        <a:effectLst/>
                        <a:latin typeface="Cambria Math" charset="0"/>
                        <a:ea typeface="DengXian" charset="-122"/>
                        <a:cs typeface="Times New Roman" charset="0"/>
                      </a:rPr>
                      <m:t>𝑣</m:t>
                    </m:r>
                    <m:r>
                      <a:rPr lang="en-US" i="1">
                        <a:effectLst/>
                        <a:latin typeface="Cambria Math" charset="0"/>
                        <a:ea typeface="DengXian" charset="-122"/>
                        <a:cs typeface="Times New Roman" charset="0"/>
                      </a:rPr>
                      <m:t>=</m:t>
                    </m:r>
                  </m:oMath>
                </a14:m>
                <a:r>
                  <a:rPr lang="en-US" dirty="0">
                    <a:effectLst/>
                    <a:latin typeface="Times New Roman" charset="0"/>
                    <a:ea typeface="Times New Roman" charset="0"/>
                    <a:cs typeface="Times New Roman" charset="0"/>
                  </a:rPr>
                  <a:t> remove the vertex with highest weight and degree in </a:t>
                </a:r>
                <a14:m>
                  <m:oMath xmlns:m="http://schemas.openxmlformats.org/officeDocument/2006/math">
                    <m:r>
                      <a:rPr lang="en-US" i="1">
                        <a:solidFill>
                          <a:srgbClr val="000000"/>
                        </a:solidFill>
                        <a:effectLst/>
                        <a:latin typeface="Cambria Math" charset="0"/>
                        <a:ea typeface="DengXian" charset="-122"/>
                        <a:cs typeface="Times New Roman" charset="0"/>
                      </a:rPr>
                      <m:t>𝐶𝑎𝑛𝑑𝑆𝑒𝑡</m:t>
                    </m:r>
                  </m:oMath>
                </a14:m>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6:          	</a:t>
                </a:r>
                <a:r>
                  <a:rPr lang="en-US" dirty="0" smtClean="0">
                    <a:solidFill>
                      <a:srgbClr val="000000"/>
                    </a:solidFill>
                    <a:latin typeface="Times New Roman" charset="0"/>
                    <a:ea typeface="Times New Roman" charset="0"/>
                    <a:cs typeface="Times New Roman" charset="0"/>
                  </a:rPr>
                  <a:t>	</a:t>
                </a:r>
                <a:r>
                  <a:rPr lang="en-US" dirty="0">
                    <a:solidFill>
                      <a:srgbClr val="0000FF"/>
                    </a:solidFill>
                    <a:effectLst/>
                    <a:latin typeface="Times New Roman" charset="0"/>
                    <a:ea typeface="Times New Roman" charset="0"/>
                    <a:cs typeface="Times New Roman" charset="0"/>
                  </a:rPr>
                  <a:t>set</a:t>
                </a:r>
                <a14:m>
                  <m:oMath xmlns:m="http://schemas.openxmlformats.org/officeDocument/2006/math">
                    <m:r>
                      <a:rPr lang="en-US" i="1">
                        <a:solidFill>
                          <a:srgbClr val="0000FF"/>
                        </a:solidFill>
                        <a:effectLst/>
                        <a:latin typeface="Cambria Math" charset="0"/>
                        <a:ea typeface="Times New Roman" charset="0"/>
                        <a:cs typeface="Times New Roman" charset="0"/>
                      </a:rPr>
                      <m:t> </m:t>
                    </m:r>
                    <m:r>
                      <a:rPr lang="en-US" i="1">
                        <a:effectLst/>
                        <a:latin typeface="Cambria Math" charset="0"/>
                        <a:ea typeface="DengXian" charset="-122"/>
                        <a:cs typeface="Times New Roman" charset="0"/>
                      </a:rPr>
                      <m:t>𝐶</m:t>
                    </m:r>
                    <m:r>
                      <a:rPr lang="en-US" i="1">
                        <a:effectLst/>
                        <a:latin typeface="Cambria Math" charset="0"/>
                        <a:ea typeface="DengXian" charset="-122"/>
                        <a:cs typeface="Times New Roman" charset="0"/>
                      </a:rPr>
                      <m:t>=</m:t>
                    </m:r>
                  </m:oMath>
                </a14:m>
                <a:r>
                  <a:rPr lang="en-US" dirty="0">
                    <a:effectLst/>
                    <a:latin typeface="Times New Roman" charset="0"/>
                    <a:ea typeface="DengXian" charset="-122"/>
                    <a:cs typeface="Times New Roman" charset="0"/>
                  </a:rPr>
                  <a:t> </a:t>
                </a:r>
                <a14:m>
                  <m:oMath xmlns:m="http://schemas.openxmlformats.org/officeDocument/2006/math">
                    <m:r>
                      <a:rPr lang="en-US" i="1">
                        <a:effectLst/>
                        <a:latin typeface="Cambria Math" charset="0"/>
                        <a:ea typeface="DengXian" charset="-122"/>
                        <a:cs typeface="Times New Roman" charset="0"/>
                      </a:rPr>
                      <m:t>𝐶</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𝑣</m:t>
                    </m:r>
                    <m:r>
                      <a:rPr lang="en-US" i="1">
                        <a:effectLst/>
                        <a:latin typeface="Cambria Math" charset="0"/>
                        <a:ea typeface="DengXian" charset="-122"/>
                        <a:cs typeface="Times New Roman" charset="0"/>
                      </a:rPr>
                      <m:t>}</m:t>
                    </m:r>
                  </m:oMath>
                </a14:m>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7:      </a:t>
                </a:r>
                <a:r>
                  <a:rPr lang="en-US" dirty="0">
                    <a:effectLst/>
                    <a:latin typeface="Times New Roman" charset="0"/>
                    <a:ea typeface="DengXian" charset="-122"/>
                    <a:cs typeface="Times New Roman" charset="0"/>
                  </a:rPr>
                  <a:t>		</a:t>
                </a:r>
                <a:r>
                  <a:rPr lang="en-US" dirty="0">
                    <a:solidFill>
                      <a:srgbClr val="0000FF"/>
                    </a:solidFill>
                    <a:latin typeface="Times New Roman" charset="0"/>
                    <a:ea typeface="Times New Roman" charset="0"/>
                    <a:cs typeface="Times New Roman" charset="0"/>
                  </a:rPr>
                  <a:t>set </a:t>
                </a:r>
                <a14:m>
                  <m:oMath xmlns:m="http://schemas.openxmlformats.org/officeDocument/2006/math">
                    <m:r>
                      <a:rPr lang="en-US" i="1">
                        <a:solidFill>
                          <a:srgbClr val="000000"/>
                        </a:solidFill>
                        <a:effectLst/>
                        <a:latin typeface="Cambria Math" charset="0"/>
                        <a:ea typeface="DengXian" charset="-122"/>
                        <a:cs typeface="Times New Roman" charset="0"/>
                      </a:rPr>
                      <m:t>𝑤</m:t>
                    </m:r>
                    <m:d>
                      <m:dPr>
                        <m:ctrlPr>
                          <a:rPr lang="en-US" i="1">
                            <a:solidFill>
                              <a:srgbClr val="000000"/>
                            </a:solidFill>
                            <a:effectLst/>
                            <a:latin typeface="Cambria Math" charset="0"/>
                            <a:ea typeface="DengXian" charset="-122"/>
                            <a:cs typeface="Times New Roman" charset="0"/>
                          </a:rPr>
                        </m:ctrlPr>
                      </m:dPr>
                      <m:e>
                        <m:r>
                          <a:rPr lang="en-US" i="1">
                            <a:solidFill>
                              <a:srgbClr val="000000"/>
                            </a:solidFill>
                            <a:effectLst/>
                            <a:latin typeface="Cambria Math" charset="0"/>
                            <a:ea typeface="DengXian" charset="-122"/>
                            <a:cs typeface="Times New Roman" charset="0"/>
                          </a:rPr>
                          <m:t>𝐶</m:t>
                        </m:r>
                      </m:e>
                    </m:d>
                    <m:r>
                      <a:rPr lang="en-US" i="1">
                        <a:solidFill>
                          <a:srgbClr val="000000"/>
                        </a:solidFill>
                        <a:effectLst/>
                        <a:latin typeface="Cambria Math" charset="0"/>
                        <a:ea typeface="DengXian" charset="-122"/>
                        <a:cs typeface="Times New Roman" charset="0"/>
                      </a:rPr>
                      <m:t>= </m:t>
                    </m:r>
                    <m:r>
                      <a:rPr lang="en-US" i="1">
                        <a:solidFill>
                          <a:srgbClr val="000000"/>
                        </a:solidFill>
                        <a:effectLst/>
                        <a:latin typeface="Cambria Math" charset="0"/>
                        <a:ea typeface="DengXian" charset="-122"/>
                        <a:cs typeface="Times New Roman" charset="0"/>
                      </a:rPr>
                      <m:t>𝑤</m:t>
                    </m:r>
                    <m:d>
                      <m:dPr>
                        <m:ctrlPr>
                          <a:rPr lang="en-US" i="1">
                            <a:solidFill>
                              <a:srgbClr val="000000"/>
                            </a:solidFill>
                            <a:effectLst/>
                            <a:latin typeface="Cambria Math" charset="0"/>
                            <a:ea typeface="DengXian" charset="-122"/>
                            <a:cs typeface="Times New Roman" charset="0"/>
                          </a:rPr>
                        </m:ctrlPr>
                      </m:dPr>
                      <m:e>
                        <m:r>
                          <a:rPr lang="en-US" i="1">
                            <a:solidFill>
                              <a:srgbClr val="000000"/>
                            </a:solidFill>
                            <a:effectLst/>
                            <a:latin typeface="Cambria Math" charset="0"/>
                            <a:ea typeface="DengXian" charset="-122"/>
                            <a:cs typeface="Times New Roman" charset="0"/>
                          </a:rPr>
                          <m:t>𝐶</m:t>
                        </m:r>
                      </m:e>
                    </m:d>
                    <m:r>
                      <a:rPr lang="en-US" i="1">
                        <a:solidFill>
                          <a:srgbClr val="000000"/>
                        </a:solidFill>
                        <a:effectLst/>
                        <a:latin typeface="Cambria Math" charset="0"/>
                        <a:ea typeface="DengXian" charset="-122"/>
                        <a:cs typeface="Times New Roman" charset="0"/>
                      </a:rPr>
                      <m:t>+</m:t>
                    </m:r>
                    <m:r>
                      <a:rPr lang="en-US" i="1">
                        <a:solidFill>
                          <a:srgbClr val="000000"/>
                        </a:solidFill>
                        <a:effectLst/>
                        <a:latin typeface="Cambria Math" charset="0"/>
                        <a:ea typeface="DengXian" charset="-122"/>
                        <a:cs typeface="Times New Roman" charset="0"/>
                      </a:rPr>
                      <m:t>𝑤</m:t>
                    </m:r>
                    <m:r>
                      <a:rPr lang="en-US" i="1">
                        <a:solidFill>
                          <a:srgbClr val="000000"/>
                        </a:solidFill>
                        <a:effectLst/>
                        <a:latin typeface="Cambria Math" charset="0"/>
                        <a:ea typeface="DengXian" charset="-122"/>
                        <a:cs typeface="Times New Roman" charset="0"/>
                      </a:rPr>
                      <m:t>(</m:t>
                    </m:r>
                    <m:r>
                      <a:rPr lang="en-US" i="1">
                        <a:solidFill>
                          <a:srgbClr val="000000"/>
                        </a:solidFill>
                        <a:effectLst/>
                        <a:latin typeface="Cambria Math" charset="0"/>
                        <a:ea typeface="DengXian" charset="-122"/>
                        <a:cs typeface="Times New Roman" charset="0"/>
                      </a:rPr>
                      <m:t>𝑣</m:t>
                    </m:r>
                    <m:r>
                      <a:rPr lang="en-US" i="1">
                        <a:solidFill>
                          <a:srgbClr val="000000"/>
                        </a:solidFill>
                        <a:effectLst/>
                        <a:latin typeface="Cambria Math" charset="0"/>
                        <a:ea typeface="DengXian" charset="-122"/>
                        <a:cs typeface="Times New Roman" charset="0"/>
                      </a:rPr>
                      <m:t>)</m:t>
                    </m:r>
                  </m:oMath>
                </a14:m>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8:      </a:t>
                </a:r>
                <a:r>
                  <a:rPr lang="en-US" dirty="0">
                    <a:effectLst/>
                    <a:latin typeface="Times New Roman" charset="0"/>
                    <a:ea typeface="DengXian" charset="-122"/>
                    <a:cs typeface="Times New Roman" charset="0"/>
                  </a:rPr>
                  <a:t>		</a:t>
                </a:r>
                <a:r>
                  <a:rPr lang="en-US" dirty="0">
                    <a:solidFill>
                      <a:srgbClr val="0000FF"/>
                    </a:solidFill>
                    <a:latin typeface="Times New Roman" charset="0"/>
                    <a:ea typeface="Times New Roman" charset="0"/>
                    <a:cs typeface="Times New Roman" charset="0"/>
                  </a:rPr>
                  <a:t>set </a:t>
                </a:r>
                <a14:m>
                  <m:oMath xmlns:m="http://schemas.openxmlformats.org/officeDocument/2006/math">
                    <m:r>
                      <a:rPr lang="en-US" i="1">
                        <a:solidFill>
                          <a:srgbClr val="000000"/>
                        </a:solidFill>
                        <a:effectLst/>
                        <a:latin typeface="Cambria Math" charset="0"/>
                        <a:ea typeface="DengXian" charset="-122"/>
                        <a:cs typeface="Times New Roman" charset="0"/>
                      </a:rPr>
                      <m:t>𝐶𝑎𝑛𝑑𝑆𝑒𝑡</m:t>
                    </m:r>
                    <m:r>
                      <a:rPr lang="en-US" i="1">
                        <a:solidFill>
                          <a:srgbClr val="000000"/>
                        </a:solidFill>
                        <a:effectLst/>
                        <a:latin typeface="Cambria Math" charset="0"/>
                        <a:ea typeface="DengXian" charset="-122"/>
                        <a:cs typeface="Times New Roman" charset="0"/>
                      </a:rPr>
                      <m:t>= </m:t>
                    </m:r>
                    <m:r>
                      <a:rPr lang="en-US" i="1">
                        <a:solidFill>
                          <a:srgbClr val="000000"/>
                        </a:solidFill>
                        <a:effectLst/>
                        <a:latin typeface="Cambria Math" charset="0"/>
                        <a:ea typeface="DengXian" charset="-122"/>
                        <a:cs typeface="Times New Roman" charset="0"/>
                      </a:rPr>
                      <m:t>𝐶𝑎𝑛𝑑𝑆𝑒𝑡</m:t>
                    </m:r>
                    <m:r>
                      <a:rPr lang="en-US" i="1">
                        <a:solidFill>
                          <a:srgbClr val="000000"/>
                        </a:solidFill>
                        <a:effectLst/>
                        <a:latin typeface="Cambria Math" charset="0"/>
                        <a:ea typeface="DengXian" charset="-122"/>
                        <a:cs typeface="Times New Roman" charset="0"/>
                      </a:rPr>
                      <m:t>∩ </m:t>
                    </m:r>
                    <m:r>
                      <a:rPr lang="en-US" i="1">
                        <a:effectLst/>
                        <a:latin typeface="Cambria Math" charset="0"/>
                        <a:ea typeface="DengXian" charset="-122"/>
                        <a:cs typeface="Times New Roman" charset="0"/>
                      </a:rPr>
                      <m:t>𝑁𝑒𝑖𝑔h𝑏𝑜𝑟𝑠</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𝑣</m:t>
                    </m:r>
                    <m:r>
                      <a:rPr lang="en-US" i="1">
                        <a:effectLst/>
                        <a:latin typeface="Cambria Math" charset="0"/>
                        <a:ea typeface="DengXian" charset="-122"/>
                        <a:cs typeface="Times New Roman" charset="0"/>
                      </a:rPr>
                      <m:t>)</m:t>
                    </m:r>
                  </m:oMath>
                </a14:m>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9: </a:t>
                </a:r>
                <a:r>
                  <a:rPr lang="en-US" dirty="0">
                    <a:effectLst/>
                    <a:latin typeface="Times New Roman" charset="0"/>
                    <a:ea typeface="Times New Roman" charset="0"/>
                    <a:cs typeface="Times New Roman" charset="0"/>
                  </a:rPr>
                  <a:t>	</a:t>
                </a:r>
                <a:r>
                  <a:rPr lang="en-US" dirty="0">
                    <a:solidFill>
                      <a:srgbClr val="0000FF"/>
                    </a:solidFill>
                    <a:effectLst/>
                    <a:latin typeface="Times New Roman" charset="0"/>
                    <a:ea typeface="Times New Roman" charset="0"/>
                    <a:cs typeface="Times New Roman" charset="0"/>
                  </a:rPr>
                  <a:t>end while</a:t>
                </a:r>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10:</a:t>
                </a:r>
                <a:r>
                  <a:rPr lang="en-US" dirty="0">
                    <a:effectLst/>
                    <a:latin typeface="Times New Roman" charset="0"/>
                    <a:ea typeface="Times New Roman" charset="0"/>
                    <a:cs typeface="Times New Roman" charset="0"/>
                  </a:rPr>
                  <a:t>	</a:t>
                </a:r>
                <a:r>
                  <a:rPr lang="en-US" dirty="0">
                    <a:solidFill>
                      <a:srgbClr val="0000FF"/>
                    </a:solidFill>
                    <a:effectLst/>
                    <a:latin typeface="Times New Roman" charset="0"/>
                    <a:ea typeface="Times New Roman" charset="0"/>
                    <a:cs typeface="Times New Roman" charset="0"/>
                  </a:rPr>
                  <a:t>return</a:t>
                </a:r>
                <a:r>
                  <a:rPr lang="en-US" dirty="0">
                    <a:effectLst/>
                    <a:latin typeface="Times New Roman" charset="0"/>
                    <a:ea typeface="Times New Roman" charset="0"/>
                    <a:cs typeface="Times New Roman" charset="0"/>
                  </a:rPr>
                  <a:t> </a:t>
                </a:r>
                <a:r>
                  <a:rPr lang="en-US" dirty="0">
                    <a:solidFill>
                      <a:srgbClr val="000000"/>
                    </a:solidFill>
                    <a:latin typeface="Times New Roman" charset="0"/>
                    <a:ea typeface="Times New Roman" charset="0"/>
                    <a:cs typeface="Times New Roman" charset="0"/>
                  </a:rPr>
                  <a:t>(</a:t>
                </a:r>
                <a14:m>
                  <m:oMath xmlns:m="http://schemas.openxmlformats.org/officeDocument/2006/math">
                    <m:r>
                      <a:rPr lang="en-US">
                        <a:solidFill>
                          <a:srgbClr val="000000"/>
                        </a:solidFill>
                        <a:latin typeface="Cambria Math" charset="0"/>
                        <a:ea typeface="Times New Roman" charset="0"/>
                        <a:cs typeface="Times New Roman" charset="0"/>
                      </a:rPr>
                      <m:t>𝐶</m:t>
                    </m:r>
                    <m:r>
                      <a:rPr lang="en-US">
                        <a:solidFill>
                          <a:srgbClr val="000000"/>
                        </a:solidFill>
                        <a:latin typeface="Cambria Math" charset="0"/>
                        <a:ea typeface="Times New Roman" charset="0"/>
                        <a:cs typeface="Times New Roman" charset="0"/>
                      </a:rPr>
                      <m:t>,</m:t>
                    </m:r>
                    <m:r>
                      <a:rPr lang="en-US">
                        <a:solidFill>
                          <a:srgbClr val="000000"/>
                        </a:solidFill>
                        <a:latin typeface="Cambria Math" charset="0"/>
                        <a:ea typeface="Times New Roman" charset="0"/>
                        <a:cs typeface="Times New Roman" charset="0"/>
                      </a:rPr>
                      <m:t>𝑤</m:t>
                    </m:r>
                    <m:r>
                      <a:rPr lang="en-US">
                        <a:solidFill>
                          <a:srgbClr val="000000"/>
                        </a:solidFill>
                        <a:latin typeface="Cambria Math" charset="0"/>
                        <a:ea typeface="Times New Roman" charset="0"/>
                        <a:cs typeface="Times New Roman" charset="0"/>
                      </a:rPr>
                      <m:t>(</m:t>
                    </m:r>
                    <m:r>
                      <a:rPr lang="en-US">
                        <a:solidFill>
                          <a:srgbClr val="000000"/>
                        </a:solidFill>
                        <a:latin typeface="Cambria Math" charset="0"/>
                        <a:ea typeface="Times New Roman" charset="0"/>
                        <a:cs typeface="Times New Roman" charset="0"/>
                      </a:rPr>
                      <m:t>𝐶</m:t>
                    </m:r>
                  </m:oMath>
                </a14:m>
                <a:r>
                  <a:rPr lang="en-US" dirty="0">
                    <a:solidFill>
                      <a:srgbClr val="000000"/>
                    </a:solidFill>
                    <a:latin typeface="Times New Roman" charset="0"/>
                    <a:ea typeface="Times New Roman" charset="0"/>
                    <a:cs typeface="Times New Roman" charset="0"/>
                  </a:rPr>
                  <a:t>))</a:t>
                </a:r>
              </a:p>
              <a:p>
                <a:pPr>
                  <a:spcAft>
                    <a:spcPts val="600"/>
                  </a:spcAft>
                </a:pPr>
                <a:r>
                  <a:rPr lang="en-US" dirty="0">
                    <a:solidFill>
                      <a:srgbClr val="000000"/>
                    </a:solidFill>
                    <a:effectLst/>
                    <a:latin typeface="Times New Roman" charset="0"/>
                    <a:ea typeface="Times New Roman" charset="0"/>
                    <a:cs typeface="Times New Roman" charset="0"/>
                  </a:rPr>
                  <a:t>11: </a:t>
                </a:r>
                <a:r>
                  <a:rPr lang="en-US" dirty="0">
                    <a:solidFill>
                      <a:srgbClr val="0000FF"/>
                    </a:solidFill>
                    <a:effectLst/>
                    <a:latin typeface="Times New Roman" charset="0"/>
                    <a:ea typeface="Times New Roman" charset="0"/>
                    <a:cs typeface="Times New Roman" charset="0"/>
                  </a:rPr>
                  <a:t>end Procedure</a:t>
                </a:r>
                <a:endParaRPr lang="en-US" sz="1400" dirty="0">
                  <a:effectLst/>
                  <a:latin typeface="Century Schoolbook" charset="0"/>
                  <a:ea typeface="DengXian" charset="-122"/>
                  <a:cs typeface="Times New Roman"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592925" y="1750017"/>
                <a:ext cx="9108295" cy="3970318"/>
              </a:xfrm>
              <a:prstGeom prst="rect">
                <a:avLst/>
              </a:prstGeom>
              <a:blipFill rotWithShape="0">
                <a:blip r:embed="rId2"/>
                <a:stretch>
                  <a:fillRect l="-535" t="-768" b="-1536"/>
                </a:stretch>
              </a:blipFill>
            </p:spPr>
            <p:txBody>
              <a:bodyPr/>
              <a:lstStyle/>
              <a:p>
                <a:r>
                  <a:rPr lang="en-US">
                    <a:noFill/>
                  </a:rPr>
                  <a:t> </a:t>
                </a:r>
              </a:p>
            </p:txBody>
          </p:sp>
        </mc:Fallback>
      </mc:AlternateContent>
      <p:sp>
        <p:nvSpPr>
          <p:cNvPr id="5" name="Title 1"/>
          <p:cNvSpPr>
            <a:spLocks noGrp="1"/>
          </p:cNvSpPr>
          <p:nvPr>
            <p:ph type="title"/>
          </p:nvPr>
        </p:nvSpPr>
        <p:spPr>
          <a:xfrm>
            <a:off x="2592925" y="624110"/>
            <a:ext cx="8911687" cy="1280890"/>
          </a:xfrm>
        </p:spPr>
        <p:txBody>
          <a:bodyPr/>
          <a:lstStyle/>
          <a:p>
            <a:r>
              <a:rPr lang="en-US" dirty="0" smtClean="0"/>
              <a:t>3.2 </a:t>
            </a:r>
            <a:r>
              <a:rPr lang="en-US" dirty="0" err="1" smtClean="0"/>
              <a:t>GetQuickMWCL</a:t>
            </a:r>
            <a:r>
              <a:rPr lang="en-US" dirty="0" smtClean="0"/>
              <a:t> Module</a:t>
            </a:r>
            <a:endParaRPr lang="en-US" dirty="0"/>
          </a:p>
        </p:txBody>
      </p:sp>
    </p:spTree>
    <p:extLst>
      <p:ext uri="{BB962C8B-B14F-4D97-AF65-F5344CB8AC3E}">
        <p14:creationId xmlns:p14="http://schemas.microsoft.com/office/powerpoint/2010/main" val="255899564"/>
      </p:ext>
    </p:extLst>
  </p:cSld>
  <p:clrMapOvr>
    <a:masterClrMapping/>
  </p:clrMapOvr>
  <mc:AlternateContent xmlns:mc="http://schemas.openxmlformats.org/markup-compatibility/2006" xmlns:p14="http://schemas.microsoft.com/office/powerpoint/2010/main">
    <mc:Choice Requires="p14">
      <p:transition spd="slow" p14:dur="2000" advTm="4196"/>
    </mc:Choice>
    <mc:Fallback xmlns="">
      <p:transition spd="slow" advTm="4196"/>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00758" y="1825624"/>
                <a:ext cx="9686441" cy="4682751"/>
              </a:xfrm>
            </p:spPr>
            <p:txBody>
              <a:bodyPr>
                <a:normAutofit fontScale="92500" lnSpcReduction="20000"/>
              </a:bodyPr>
              <a:lstStyle/>
              <a:p>
                <a:pPr>
                  <a:lnSpc>
                    <a:spcPct val="150000"/>
                  </a:lnSpc>
                </a:pPr>
                <a:r>
                  <a:rPr lang="en-US" dirty="0"/>
                  <a:t>We assign an order to the vertices of </a:t>
                </a:r>
                <a14:m>
                  <m:oMath xmlns:m="http://schemas.openxmlformats.org/officeDocument/2006/math">
                    <m:r>
                      <a:rPr lang="en-US" i="1">
                        <a:latin typeface="Cambria Math" charset="0"/>
                      </a:rPr>
                      <m:t>𝐺</m:t>
                    </m:r>
                  </m:oMath>
                </a14:m>
                <a:r>
                  <a:rPr lang="en-US" dirty="0"/>
                  <a:t> as such</a:t>
                </a:r>
                <a14:m>
                  <m:oMath xmlns:m="http://schemas.openxmlformats.org/officeDocument/2006/math">
                    <m:r>
                      <a:rPr lang="en-US" i="1">
                        <a:latin typeface="Cambria Math" charset="0"/>
                      </a:rPr>
                      <m:t>: </m:t>
                    </m:r>
                    <m:r>
                      <a:rPr lang="en-US" i="1">
                        <a:latin typeface="Cambria Math" charset="0"/>
                      </a:rPr>
                      <m:t>𝑣</m:t>
                    </m:r>
                    <m:r>
                      <a:rPr lang="en-US" i="1">
                        <a:latin typeface="Cambria Math" charset="0"/>
                      </a:rPr>
                      <m:t>′</m:t>
                    </m:r>
                    <m:sSub>
                      <m:sSubPr>
                        <m:ctrlPr>
                          <a:rPr lang="en-US" i="1">
                            <a:latin typeface="Cambria Math" charset="0"/>
                          </a:rPr>
                        </m:ctrlPr>
                      </m:sSubPr>
                      <m:e>
                        <m:r>
                          <a:rPr lang="en-US" i="1">
                            <a:latin typeface="Cambria Math" charset="0"/>
                          </a:rPr>
                          <m:t>&gt;</m:t>
                        </m:r>
                      </m:e>
                      <m:sub>
                        <m:r>
                          <a:rPr lang="en-US" i="1">
                            <a:latin typeface="Cambria Math" charset="0"/>
                          </a:rPr>
                          <m:t>𝑑</m:t>
                        </m:r>
                      </m:sub>
                    </m:sSub>
                    <m:r>
                      <a:rPr lang="en-US" i="1">
                        <a:latin typeface="Cambria Math" charset="0"/>
                      </a:rPr>
                      <m:t>𝑣</m:t>
                    </m:r>
                  </m:oMath>
                </a14:m>
                <a:r>
                  <a:rPr lang="en-US" dirty="0"/>
                  <a:t> if and only </a:t>
                </a:r>
                <a:r>
                  <a:rPr lang="en-US" dirty="0" smtClean="0"/>
                  <a:t>if:</a:t>
                </a:r>
              </a:p>
              <a:p>
                <a:pPr marL="400050" lvl="1" indent="0">
                  <a:lnSpc>
                    <a:spcPct val="150000"/>
                  </a:lnSpc>
                  <a:buNone/>
                </a:pPr>
                <a:r>
                  <a:rPr lang="en-US" sz="1800" dirty="0" smtClean="0"/>
                  <a:t> </a:t>
                </a:r>
                <a14:m>
                  <m:oMath xmlns:m="http://schemas.openxmlformats.org/officeDocument/2006/math">
                    <m:r>
                      <a:rPr lang="en-US" sz="1800" i="1">
                        <a:latin typeface="Cambria Math" charset="0"/>
                      </a:rPr>
                      <m:t>𝑑</m:t>
                    </m:r>
                    <m:d>
                      <m:dPr>
                        <m:ctrlPr>
                          <a:rPr lang="en-US" sz="1800" i="1">
                            <a:latin typeface="Cambria Math" charset="0"/>
                          </a:rPr>
                        </m:ctrlPr>
                      </m:dPr>
                      <m:e>
                        <m:r>
                          <a:rPr lang="en-US" sz="1800" i="1">
                            <a:latin typeface="Cambria Math" charset="0"/>
                          </a:rPr>
                          <m:t>𝑣</m:t>
                        </m:r>
                        <m:r>
                          <a:rPr lang="en-US" sz="1800" i="1">
                            <a:latin typeface="Cambria Math" charset="0"/>
                          </a:rPr>
                          <m:t>′</m:t>
                        </m:r>
                      </m:e>
                    </m:d>
                    <m:r>
                      <a:rPr lang="en-US" sz="1800" i="1">
                        <a:latin typeface="Cambria Math" charset="0"/>
                      </a:rPr>
                      <m:t>&gt; </m:t>
                    </m:r>
                    <m:r>
                      <a:rPr lang="en-US" sz="1800" i="1">
                        <a:latin typeface="Cambria Math" charset="0"/>
                      </a:rPr>
                      <m:t>𝑑</m:t>
                    </m:r>
                    <m:d>
                      <m:dPr>
                        <m:ctrlPr>
                          <a:rPr lang="en-US" sz="1800" i="1">
                            <a:latin typeface="Cambria Math" charset="0"/>
                          </a:rPr>
                        </m:ctrlPr>
                      </m:dPr>
                      <m:e>
                        <m:r>
                          <a:rPr lang="en-US" sz="1800" i="1">
                            <a:latin typeface="Cambria Math" charset="0"/>
                          </a:rPr>
                          <m:t>𝑣</m:t>
                        </m:r>
                      </m:e>
                    </m:d>
                    <m:r>
                      <a:rPr lang="en-US" sz="1800" i="1">
                        <a:latin typeface="Cambria Math" charset="0"/>
                      </a:rPr>
                      <m:t> </m:t>
                    </m:r>
                    <m:r>
                      <a:rPr lang="en-US" sz="1800" i="1">
                        <a:latin typeface="Cambria Math" charset="0"/>
                      </a:rPr>
                      <m:t>𝑜𝑟</m:t>
                    </m:r>
                    <m:r>
                      <a:rPr lang="en-US" sz="1800" i="1">
                        <a:latin typeface="Cambria Math" charset="0"/>
                      </a:rPr>
                      <m:t> </m:t>
                    </m:r>
                    <m:r>
                      <a:rPr lang="en-US" sz="1800" i="1">
                        <a:latin typeface="Cambria Math" charset="0"/>
                      </a:rPr>
                      <m:t>𝑑</m:t>
                    </m:r>
                    <m:d>
                      <m:dPr>
                        <m:ctrlPr>
                          <a:rPr lang="en-US" sz="1800" i="1">
                            <a:latin typeface="Cambria Math" charset="0"/>
                          </a:rPr>
                        </m:ctrlPr>
                      </m:dPr>
                      <m:e>
                        <m:r>
                          <a:rPr lang="en-US" sz="1800" i="1">
                            <a:latin typeface="Cambria Math" charset="0"/>
                          </a:rPr>
                          <m:t>𝑣</m:t>
                        </m:r>
                        <m:r>
                          <a:rPr lang="en-US" sz="1800" i="1">
                            <a:latin typeface="Cambria Math" charset="0"/>
                          </a:rPr>
                          <m:t>′</m:t>
                        </m:r>
                      </m:e>
                    </m:d>
                    <m:r>
                      <a:rPr lang="en-US" sz="1800" i="1">
                        <a:latin typeface="Cambria Math" charset="0"/>
                      </a:rPr>
                      <m:t>== </m:t>
                    </m:r>
                    <m:r>
                      <a:rPr lang="en-US" sz="1800" i="1">
                        <a:latin typeface="Cambria Math" charset="0"/>
                      </a:rPr>
                      <m:t>𝑑</m:t>
                    </m:r>
                    <m:d>
                      <m:dPr>
                        <m:ctrlPr>
                          <a:rPr lang="en-US" sz="1800" i="1">
                            <a:latin typeface="Cambria Math" charset="0"/>
                          </a:rPr>
                        </m:ctrlPr>
                      </m:dPr>
                      <m:e>
                        <m:r>
                          <a:rPr lang="en-US" sz="1800" i="1">
                            <a:latin typeface="Cambria Math" charset="0"/>
                          </a:rPr>
                          <m:t>𝑣</m:t>
                        </m:r>
                      </m:e>
                    </m:d>
                    <m:r>
                      <a:rPr lang="en-US" sz="1800" i="1">
                        <a:latin typeface="Cambria Math" charset="0"/>
                      </a:rPr>
                      <m:t> </m:t>
                    </m:r>
                    <m:r>
                      <a:rPr lang="en-US" sz="1800" i="1">
                        <a:latin typeface="Cambria Math" charset="0"/>
                      </a:rPr>
                      <m:t>𝑎𝑛𝑑</m:t>
                    </m:r>
                    <m:r>
                      <a:rPr lang="en-US" sz="1800" i="1">
                        <a:latin typeface="Cambria Math" charset="0"/>
                      </a:rPr>
                      <m:t> </m:t>
                    </m:r>
                    <m:r>
                      <a:rPr lang="en-US" sz="1800" i="1">
                        <a:latin typeface="Cambria Math" charset="0"/>
                      </a:rPr>
                      <m:t>𝑖𝑑</m:t>
                    </m:r>
                    <m:r>
                      <a:rPr lang="en-US" sz="1800" i="1">
                        <a:latin typeface="Cambria Math" charset="0"/>
                      </a:rPr>
                      <m:t>(</m:t>
                    </m:r>
                    <m:r>
                      <a:rPr lang="en-US" sz="1800" i="1">
                        <a:latin typeface="Cambria Math" charset="0"/>
                      </a:rPr>
                      <m:t>𝑣</m:t>
                    </m:r>
                    <m:r>
                      <a:rPr lang="en-US" sz="1800" i="1">
                        <a:latin typeface="Cambria Math" charset="0"/>
                      </a:rPr>
                      <m:t>′)&gt;</m:t>
                    </m:r>
                    <m:r>
                      <a:rPr lang="en-US" sz="1800" i="1">
                        <a:latin typeface="Cambria Math" charset="0"/>
                      </a:rPr>
                      <m:t>𝑖𝑑</m:t>
                    </m:r>
                    <m:r>
                      <a:rPr lang="en-US" sz="1800" i="1">
                        <a:latin typeface="Cambria Math" charset="0"/>
                      </a:rPr>
                      <m:t>(</m:t>
                    </m:r>
                    <m:r>
                      <a:rPr lang="en-US" sz="1800" i="1">
                        <a:latin typeface="Cambria Math" charset="0"/>
                      </a:rPr>
                      <m:t>𝑣</m:t>
                    </m:r>
                    <m:r>
                      <a:rPr lang="en-US" sz="1800" i="1">
                        <a:latin typeface="Cambria Math" charset="0"/>
                      </a:rPr>
                      <m:t>)</m:t>
                    </m:r>
                  </m:oMath>
                </a14:m>
                <a:endParaRPr lang="en-US" sz="1800" dirty="0"/>
              </a:p>
              <a:p>
                <a:pPr>
                  <a:lnSpc>
                    <a:spcPct val="150000"/>
                  </a:lnSpc>
                </a:pPr>
                <a:r>
                  <a:rPr lang="en-US" dirty="0"/>
                  <a:t>We further define higher-order neighbors of </a:t>
                </a:r>
                <a14:m>
                  <m:oMath xmlns:m="http://schemas.openxmlformats.org/officeDocument/2006/math">
                    <m:r>
                      <a:rPr lang="en-US" i="1">
                        <a:latin typeface="Cambria Math" charset="0"/>
                      </a:rPr>
                      <m:t>𝑣</m:t>
                    </m:r>
                    <m:r>
                      <a:rPr lang="en-US" i="1">
                        <a:latin typeface="Cambria Math" charset="0"/>
                      </a:rPr>
                      <m:t> </m:t>
                    </m:r>
                  </m:oMath>
                </a14:m>
                <a:r>
                  <a:rPr lang="en-US" dirty="0"/>
                  <a:t>as below:</a:t>
                </a:r>
              </a:p>
              <a:p>
                <a:pPr marL="400050" lvl="1" indent="0">
                  <a:lnSpc>
                    <a:spcPct val="150000"/>
                  </a:lnSpc>
                  <a:buNone/>
                </a:pPr>
                <a14:m>
                  <m:oMath xmlns:m="http://schemas.openxmlformats.org/officeDocument/2006/math">
                    <m:r>
                      <a:rPr lang="en-US" i="1">
                        <a:latin typeface="Cambria Math" charset="0"/>
                      </a:rPr>
                      <m:t>𝐻</m:t>
                    </m:r>
                    <m:r>
                      <a:rPr lang="en-US" i="1">
                        <a:latin typeface="Cambria Math" charset="0"/>
                      </a:rPr>
                      <m:t>(</m:t>
                    </m:r>
                    <m:r>
                      <a:rPr lang="en-US" i="1">
                        <a:latin typeface="Cambria Math" charset="0"/>
                      </a:rPr>
                      <m:t>𝑣</m:t>
                    </m:r>
                    <m:r>
                      <a:rPr lang="en-US" i="1">
                        <a:latin typeface="Cambria Math" charset="0"/>
                      </a:rPr>
                      <m:t>)=</m:t>
                    </m:r>
                  </m:oMath>
                </a14:m>
                <a:r>
                  <a:rPr lang="en-US" dirty="0"/>
                  <a:t> </a:t>
                </a:r>
                <a14:m>
                  <m:oMath xmlns:m="http://schemas.openxmlformats.org/officeDocument/2006/math">
                    <m:d>
                      <m:dPr>
                        <m:begChr m:val="{"/>
                        <m:endChr m:val="}"/>
                        <m:ctrlPr>
                          <a:rPr lang="en-US" i="1">
                            <a:latin typeface="Cambria Math" charset="0"/>
                          </a:rPr>
                        </m:ctrlPr>
                      </m:dPr>
                      <m:e>
                        <m:r>
                          <a:rPr lang="en-US" i="1">
                            <a:latin typeface="Cambria Math" charset="0"/>
                          </a:rPr>
                          <m:t>𝑣</m:t>
                        </m:r>
                        <m:r>
                          <a:rPr lang="en-US" i="1">
                            <a:latin typeface="Cambria Math" charset="0"/>
                          </a:rPr>
                          <m:t>′ | </m:t>
                        </m:r>
                        <m:r>
                          <a:rPr lang="en-US" i="1">
                            <a:latin typeface="Cambria Math" charset="0"/>
                          </a:rPr>
                          <m:t>𝑣</m:t>
                        </m:r>
                        <m:r>
                          <a:rPr lang="en-US" i="1">
                            <a:latin typeface="Cambria Math" charset="0"/>
                          </a:rPr>
                          <m:t>′∈ </m:t>
                        </m:r>
                        <m:r>
                          <a:rPr lang="en-US" i="1">
                            <a:latin typeface="Cambria Math" charset="0"/>
                          </a:rPr>
                          <m:t>𝑁𝑒𝑖𝑔h𝑏𝑜𝑟𝑠</m:t>
                        </m:r>
                        <m:d>
                          <m:dPr>
                            <m:ctrlPr>
                              <a:rPr lang="en-US" i="1">
                                <a:latin typeface="Cambria Math" charset="0"/>
                              </a:rPr>
                            </m:ctrlPr>
                          </m:dPr>
                          <m:e>
                            <m:r>
                              <a:rPr lang="en-US" i="1">
                                <a:latin typeface="Cambria Math" charset="0"/>
                              </a:rPr>
                              <m:t>𝑣</m:t>
                            </m:r>
                          </m:e>
                        </m:d>
                        <m:r>
                          <a:rPr lang="en-US" i="1">
                            <a:latin typeface="Cambria Math" charset="0"/>
                          </a:rPr>
                          <m:t>, </m:t>
                        </m:r>
                        <m:r>
                          <a:rPr lang="en-US" i="1">
                            <a:latin typeface="Cambria Math" charset="0"/>
                          </a:rPr>
                          <m:t>𝑣</m:t>
                        </m:r>
                        <m:r>
                          <a:rPr lang="en-US" i="1">
                            <a:latin typeface="Cambria Math" charset="0"/>
                          </a:rPr>
                          <m:t>′</m:t>
                        </m:r>
                        <m:sSub>
                          <m:sSubPr>
                            <m:ctrlPr>
                              <a:rPr lang="en-US" i="1">
                                <a:latin typeface="Cambria Math" charset="0"/>
                              </a:rPr>
                            </m:ctrlPr>
                          </m:sSubPr>
                          <m:e>
                            <m:r>
                              <a:rPr lang="en-US" i="1">
                                <a:latin typeface="Cambria Math" charset="0"/>
                              </a:rPr>
                              <m:t>&gt;</m:t>
                            </m:r>
                          </m:e>
                          <m:sub>
                            <m:r>
                              <a:rPr lang="en-US" i="1">
                                <a:latin typeface="Cambria Math" charset="0"/>
                              </a:rPr>
                              <m:t>𝑑</m:t>
                            </m:r>
                          </m:sub>
                        </m:sSub>
                        <m:r>
                          <a:rPr lang="en-US" i="1">
                            <a:latin typeface="Cambria Math" charset="0"/>
                          </a:rPr>
                          <m:t>𝑣</m:t>
                        </m:r>
                      </m:e>
                    </m:d>
                  </m:oMath>
                </a14:m>
                <a:r>
                  <a:rPr lang="en-US" dirty="0"/>
                  <a:t>.</a:t>
                </a:r>
                <a:r>
                  <a:rPr lang="en-US" dirty="0">
                    <a:effectLst/>
                  </a:rPr>
                  <a:t> </a:t>
                </a:r>
                <a:endParaRPr lang="en-US" dirty="0" smtClean="0"/>
              </a:p>
              <a:p>
                <a:pPr>
                  <a:lnSpc>
                    <a:spcPct val="150000"/>
                  </a:lnSpc>
                  <a:spcAft>
                    <a:spcPts val="800"/>
                  </a:spcAft>
                </a:pPr>
                <a:r>
                  <a:rPr lang="en-US" dirty="0" smtClean="0"/>
                  <a:t>Take </a:t>
                </a:r>
                <a:r>
                  <a:rPr lang="en-US" dirty="0"/>
                  <a:t>each vertex with </a:t>
                </a:r>
                <a:r>
                  <a:rPr lang="en-US" dirty="0" smtClean="0"/>
                  <a:t>its </a:t>
                </a:r>
                <a:r>
                  <a:rPr lang="en-US" dirty="0"/>
                  <a:t>higher-order neighbors as sub-problems (in parallel</a:t>
                </a:r>
                <a:r>
                  <a:rPr lang="en-US" dirty="0" smtClean="0"/>
                  <a:t>)</a:t>
                </a:r>
              </a:p>
              <a:p>
                <a:pPr lvl="1">
                  <a:lnSpc>
                    <a:spcPct val="150000"/>
                  </a:lnSpc>
                  <a:spcAft>
                    <a:spcPts val="800"/>
                  </a:spcAft>
                </a:pPr>
                <a:r>
                  <a:rPr lang="en-US" dirty="0"/>
                  <a:t>Each sub-problem contains two parts: a partitioning path, and </a:t>
                </a:r>
                <a:r>
                  <a:rPr lang="en-US" dirty="0" smtClean="0"/>
                  <a:t>a set of higher-order neighbors</a:t>
                </a:r>
              </a:p>
              <a:p>
                <a:pPr>
                  <a:lnSpc>
                    <a:spcPct val="150000"/>
                  </a:lnSpc>
                  <a:spcAft>
                    <a:spcPts val="800"/>
                  </a:spcAft>
                </a:pPr>
                <a:r>
                  <a:rPr lang="en-US" dirty="0" smtClean="0"/>
                  <a:t>Use </a:t>
                </a:r>
                <a:r>
                  <a:rPr lang="en-US" i="1" dirty="0" err="1" smtClean="0"/>
                  <a:t>global_max_weight</a:t>
                </a:r>
                <a:r>
                  <a:rPr lang="en-US" i="1" dirty="0" smtClean="0"/>
                  <a:t> </a:t>
                </a:r>
                <a:r>
                  <a:rPr lang="en-US" i="1" dirty="0"/>
                  <a:t>to prune </a:t>
                </a:r>
                <a:r>
                  <a:rPr lang="en-US" i="1" dirty="0" smtClean="0"/>
                  <a:t>sub-problems</a:t>
                </a:r>
                <a:endParaRPr lang="en-US" dirty="0"/>
              </a:p>
              <a:p>
                <a:pPr>
                  <a:spcAft>
                    <a:spcPts val="800"/>
                  </a:spcAft>
                </a:pPr>
                <a:r>
                  <a:rPr lang="en-US" dirty="0"/>
                  <a:t>Strategy: each vertex </a:t>
                </a:r>
                <a:r>
                  <a:rPr lang="en-US" b="1" dirty="0"/>
                  <a:t>sends messages </a:t>
                </a:r>
                <a:r>
                  <a:rPr lang="en-US" dirty="0"/>
                  <a:t>to its lower-order neighbor and </a:t>
                </a:r>
                <a:r>
                  <a:rPr lang="en-US" b="1" dirty="0"/>
                  <a:t>merges messages </a:t>
                </a:r>
                <a:r>
                  <a:rPr lang="en-US" dirty="0"/>
                  <a:t>it </a:t>
                </a:r>
                <a:r>
                  <a:rPr lang="en-US" dirty="0" smtClean="0"/>
                  <a:t>received</a:t>
                </a:r>
                <a:endParaRPr lang="en-US" dirty="0"/>
              </a:p>
              <a:p>
                <a:pPr>
                  <a:spcAft>
                    <a:spcPts val="800"/>
                  </a:spcAft>
                </a:pPr>
                <a:r>
                  <a:rPr lang="en-US" b="1" dirty="0"/>
                  <a:t>Strength</a:t>
                </a:r>
                <a:r>
                  <a:rPr lang="en-US" dirty="0"/>
                  <a:t>: Don’t need to sort the vertices as other papers </a:t>
                </a:r>
                <a:r>
                  <a:rPr lang="en-US" dirty="0" smtClean="0"/>
                  <a:t>do</a:t>
                </a:r>
                <a:endParaRPr lang="en-US" dirty="0"/>
              </a:p>
              <a:p>
                <a:pPr marL="457200" lvl="1" indent="0">
                  <a:buNone/>
                </a:pPr>
                <a:endParaRPr lang="en-US" dirty="0"/>
              </a:p>
              <a:p>
                <a:pPr marL="457200" lvl="1"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00758" y="1825624"/>
                <a:ext cx="9686441" cy="4682751"/>
              </a:xfrm>
              <a:blipFill rotWithShape="0">
                <a:blip r:embed="rId3"/>
                <a:stretch>
                  <a:fillRect l="-315" t="-5722"/>
                </a:stretch>
              </a:blipFill>
            </p:spPr>
            <p:txBody>
              <a:bodyPr/>
              <a:lstStyle/>
              <a:p>
                <a:r>
                  <a:rPr lang="en-US">
                    <a:noFill/>
                  </a:rPr>
                  <a:t> </a:t>
                </a:r>
              </a:p>
            </p:txBody>
          </p:sp>
        </mc:Fallback>
      </mc:AlternateContent>
      <p:sp>
        <p:nvSpPr>
          <p:cNvPr id="7" name="Title 1"/>
          <p:cNvSpPr>
            <a:spLocks noGrp="1"/>
          </p:cNvSpPr>
          <p:nvPr>
            <p:ph type="title"/>
          </p:nvPr>
        </p:nvSpPr>
        <p:spPr>
          <a:xfrm>
            <a:off x="2592925" y="624110"/>
            <a:ext cx="8911687" cy="1280890"/>
          </a:xfrm>
        </p:spPr>
        <p:txBody>
          <a:bodyPr/>
          <a:lstStyle/>
          <a:p>
            <a:r>
              <a:rPr lang="en-US" dirty="0" smtClean="0"/>
              <a:t>3.3 Partition Module</a:t>
            </a:r>
            <a:endParaRPr lang="en-US" dirty="0"/>
          </a:p>
        </p:txBody>
      </p:sp>
    </p:spTree>
    <p:extLst>
      <p:ext uri="{BB962C8B-B14F-4D97-AF65-F5344CB8AC3E}">
        <p14:creationId xmlns:p14="http://schemas.microsoft.com/office/powerpoint/2010/main" val="2081492928"/>
      </p:ext>
    </p:extLst>
  </p:cSld>
  <p:clrMapOvr>
    <a:masterClrMapping/>
  </p:clrMapOvr>
  <mc:AlternateContent xmlns:mc="http://schemas.openxmlformats.org/markup-compatibility/2006" xmlns:p14="http://schemas.microsoft.com/office/powerpoint/2010/main">
    <mc:Choice Requires="p14">
      <p:transition spd="slow" p14:dur="2000" advTm="174160"/>
    </mc:Choice>
    <mc:Fallback xmlns="">
      <p:transition spd="slow" advTm="17416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249230" y="1500718"/>
                <a:ext cx="9599075" cy="5078313"/>
              </a:xfrm>
              <a:prstGeom prst="rect">
                <a:avLst/>
              </a:prstGeom>
            </p:spPr>
            <p:txBody>
              <a:bodyPr wrap="square">
                <a:spAutoFit/>
              </a:bodyPr>
              <a:lstStyle/>
              <a:p>
                <a:pPr algn="just">
                  <a:spcBef>
                    <a:spcPts val="1000"/>
                  </a:spcBef>
                </a:pPr>
                <a:r>
                  <a:rPr lang="en-US" b="1" cap="all" dirty="0">
                    <a:latin typeface="Times New Roman" charset="0"/>
                    <a:ea typeface="DengXian" charset="-122"/>
                    <a:cs typeface="Times New Roman" charset="0"/>
                  </a:rPr>
                  <a:t>Algorithm 3. Generate Sub-Problems</a:t>
                </a:r>
                <a:endParaRPr lang="en-US" sz="1200" b="1" cap="all" dirty="0">
                  <a:effectLst/>
                  <a:latin typeface="Century Schoolbook" charset="0"/>
                  <a:ea typeface="DengXian" charset="-122"/>
                  <a:cs typeface="Times New Roman" charset="0"/>
                </a:endParaRPr>
              </a:p>
              <a:p>
                <a:r>
                  <a:rPr lang="en-US" dirty="0">
                    <a:effectLst/>
                    <a:highlight>
                      <a:srgbClr val="FFFFFF"/>
                    </a:highlight>
                    <a:latin typeface="Times New Roman" charset="0"/>
                    <a:ea typeface="Times New Roman" charset="0"/>
                    <a:cs typeface="Times New Roman" charset="0"/>
                  </a:rPr>
                  <a:t>1:</a:t>
                </a:r>
                <a:r>
                  <a:rPr lang="en-US" dirty="0">
                    <a:solidFill>
                      <a:srgbClr val="0000FF"/>
                    </a:solidFill>
                    <a:effectLst/>
                    <a:latin typeface="Times New Roman" charset="0"/>
                    <a:ea typeface="Times New Roman" charset="0"/>
                    <a:cs typeface="Times New Roman" charset="0"/>
                  </a:rPr>
                  <a:t>  Procedure</a:t>
                </a:r>
                <a:r>
                  <a:rPr lang="en-US" dirty="0">
                    <a:effectLst/>
                    <a:latin typeface="Times New Roman" charset="0"/>
                    <a:ea typeface="Times New Roman" charset="0"/>
                    <a:cs typeface="Times New Roman" charset="0"/>
                  </a:rPr>
                  <a:t> </a:t>
                </a:r>
                <a:r>
                  <a:rPr lang="en-US" dirty="0">
                    <a:effectLst/>
                    <a:latin typeface="Times New Roman" charset="0"/>
                    <a:ea typeface="DengXian" charset="-122"/>
                    <a:cs typeface="Times New Roman" charset="0"/>
                  </a:rPr>
                  <a:t>Partitioning</a:t>
                </a:r>
                <a:r>
                  <a:rPr lang="en-US" dirty="0">
                    <a:effectLst/>
                    <a:highlight>
                      <a:srgbClr val="FFFFFF"/>
                    </a:highlight>
                    <a:latin typeface="Times New Roman" charset="0"/>
                    <a:ea typeface="Times New Roman" charset="0"/>
                    <a:cs typeface="Times New Roman" charset="0"/>
                  </a:rPr>
                  <a:t> (</a:t>
                </a:r>
                <a14:m>
                  <m:oMath xmlns:m="http://schemas.openxmlformats.org/officeDocument/2006/math">
                    <m:r>
                      <a:rPr lang="en-US" i="1">
                        <a:effectLst/>
                        <a:latin typeface="Cambria Math" charset="0"/>
                        <a:ea typeface="DengXian" charset="-122"/>
                        <a:cs typeface="Times New Roman" charset="0"/>
                      </a:rPr>
                      <m:t>𝐺</m:t>
                    </m:r>
                  </m:oMath>
                </a14:m>
                <a:r>
                  <a:rPr lang="en-US" dirty="0">
                    <a:effectLst/>
                    <a:highlight>
                      <a:srgbClr val="FFFFFF"/>
                    </a:highlight>
                    <a:latin typeface="Times New Roman" charset="0"/>
                    <a:ea typeface="Times New Roman" charset="0"/>
                    <a:cs typeface="Times New Roman" charset="0"/>
                  </a:rPr>
                  <a:t>, </a:t>
                </a:r>
                <a14:m>
                  <m:oMath xmlns:m="http://schemas.openxmlformats.org/officeDocument/2006/math">
                    <m:r>
                      <a:rPr lang="en-US" i="1">
                        <a:effectLst/>
                        <a:latin typeface="Cambria Math" charset="0"/>
                        <a:ea typeface="DengXian" charset="-122"/>
                        <a:cs typeface="Times New Roman" charset="0"/>
                      </a:rPr>
                      <m:t>𝑔𝑙𝑜𝑏𝑎𝑙</m:t>
                    </m:r>
                    <m:r>
                      <a:rPr lang="en-US" i="1">
                        <a:effectLst/>
                        <a:latin typeface="Cambria Math" charset="0"/>
                        <a:ea typeface="DengXian" charset="-122"/>
                        <a:cs typeface="Times New Roman" charset="0"/>
                      </a:rPr>
                      <m:t>_</m:t>
                    </m:r>
                    <m:r>
                      <a:rPr lang="en-US" i="1">
                        <a:effectLst/>
                        <a:latin typeface="Cambria Math" charset="0"/>
                        <a:ea typeface="DengXian" charset="-122"/>
                        <a:cs typeface="Times New Roman" charset="0"/>
                      </a:rPr>
                      <m:t>𝑚𝑎𝑥</m:t>
                    </m:r>
                    <m:r>
                      <a:rPr lang="en-US" i="1">
                        <a:effectLst/>
                        <a:latin typeface="Cambria Math" charset="0"/>
                        <a:ea typeface="DengXian" charset="-122"/>
                        <a:cs typeface="Times New Roman" charset="0"/>
                      </a:rPr>
                      <m:t>_</m:t>
                    </m:r>
                    <m:r>
                      <a:rPr lang="en-US" i="1">
                        <a:effectLst/>
                        <a:latin typeface="Cambria Math" charset="0"/>
                        <a:ea typeface="DengXian" charset="-122"/>
                        <a:cs typeface="Times New Roman" charset="0"/>
                      </a:rPr>
                      <m:t>𝑤𝑒𝑖𝑔h𝑡</m:t>
                    </m:r>
                  </m:oMath>
                </a14:m>
                <a:r>
                  <a:rPr lang="en-US" dirty="0">
                    <a:effectLst/>
                    <a:highlight>
                      <a:srgbClr val="FFFFFF"/>
                    </a:highlight>
                    <a:latin typeface="Times New Roman" charset="0"/>
                    <a:ea typeface="Times New Roman" charset="0"/>
                    <a:cs typeface="Times New Roman" charset="0"/>
                  </a:rPr>
                  <a:t>)       </a:t>
                </a:r>
                <a:endParaRPr lang="en-US" sz="2000" dirty="0">
                  <a:effectLst/>
                  <a:latin typeface="Times New Roman" charset="0"/>
                  <a:ea typeface="DengXian" charset="-122"/>
                  <a:cs typeface="Times New Roman" charset="0"/>
                </a:endParaRPr>
              </a:p>
              <a:p>
                <a:r>
                  <a:rPr lang="en-US" dirty="0">
                    <a:solidFill>
                      <a:srgbClr val="0000FF"/>
                    </a:solidFill>
                    <a:latin typeface="Times New Roman" charset="0"/>
                    <a:ea typeface="Times New Roman" charset="0"/>
                    <a:cs typeface="Times New Roman" charset="0"/>
                  </a:rPr>
                  <a:t>  	Input: </a:t>
                </a:r>
                <a:r>
                  <a:rPr lang="en-US" dirty="0">
                    <a:solidFill>
                      <a:srgbClr val="000000"/>
                    </a:solidFill>
                    <a:effectLst/>
                    <a:latin typeface="Times New Roman" charset="0"/>
                    <a:ea typeface="Times New Roman" charset="0"/>
                    <a:cs typeface="Times New Roman" charset="0"/>
                  </a:rPr>
                  <a:t>a </a:t>
                </a:r>
                <a:r>
                  <a:rPr lang="en-US" dirty="0">
                    <a:solidFill>
                      <a:srgbClr val="000000"/>
                    </a:solidFill>
                    <a:effectLst/>
                    <a:latin typeface="Times New Roman" charset="0"/>
                    <a:ea typeface="DengXian" charset="-122"/>
                    <a:cs typeface="Times New Roman" charset="0"/>
                  </a:rPr>
                  <a:t>vertex </a:t>
                </a:r>
                <a:r>
                  <a:rPr lang="en-US" dirty="0">
                    <a:effectLst/>
                    <a:latin typeface="Times New Roman" charset="0"/>
                    <a:ea typeface="DengXian" charset="-122"/>
                    <a:cs typeface="Times New Roman" charset="0"/>
                  </a:rPr>
                  <a:t>weighted graph </a:t>
                </a:r>
                <a14:m>
                  <m:oMath xmlns:m="http://schemas.openxmlformats.org/officeDocument/2006/math">
                    <m:r>
                      <a:rPr lang="en-US" i="1">
                        <a:effectLst/>
                        <a:latin typeface="Cambria Math" charset="0"/>
                        <a:ea typeface="DengXian" charset="-122"/>
                        <a:cs typeface="Times New Roman" charset="0"/>
                      </a:rPr>
                      <m:t>𝐺</m:t>
                    </m:r>
                    <m:r>
                      <a:rPr lang="en-US" i="1">
                        <a:effectLst/>
                        <a:latin typeface="Cambria Math" charset="0"/>
                        <a:ea typeface="DengXian" charset="-122"/>
                        <a:cs typeface="Times New Roman" charset="0"/>
                      </a:rPr>
                      <m:t> = </m:t>
                    </m:r>
                    <m:d>
                      <m:dPr>
                        <m:ctrlPr>
                          <a:rPr lang="en-US" i="1">
                            <a:effectLst/>
                            <a:latin typeface="Cambria Math" charset="0"/>
                            <a:ea typeface="DengXian" charset="-122"/>
                            <a:cs typeface="Times New Roman" charset="0"/>
                          </a:rPr>
                        </m:ctrlPr>
                      </m:dPr>
                      <m:e>
                        <m:r>
                          <a:rPr lang="en-US" i="1">
                            <a:effectLst/>
                            <a:latin typeface="Cambria Math" charset="0"/>
                            <a:ea typeface="DengXian" charset="-122"/>
                            <a:cs typeface="Times New Roman" charset="0"/>
                          </a:rPr>
                          <m:t>𝑉</m:t>
                        </m:r>
                        <m:r>
                          <a:rPr lang="en-US" i="1">
                            <a:effectLst/>
                            <a:latin typeface="Cambria Math" charset="0"/>
                            <a:ea typeface="DengXian" charset="-122"/>
                            <a:cs typeface="Times New Roman" charset="0"/>
                          </a:rPr>
                          <m:t>, </m:t>
                        </m:r>
                        <m:r>
                          <a:rPr lang="en-US" i="1">
                            <a:effectLst/>
                            <a:latin typeface="Cambria Math" charset="0"/>
                            <a:ea typeface="DengXian" charset="-122"/>
                            <a:cs typeface="Times New Roman" charset="0"/>
                          </a:rPr>
                          <m:t>𝐸</m:t>
                        </m:r>
                        <m:r>
                          <a:rPr lang="en-US" i="1">
                            <a:effectLst/>
                            <a:latin typeface="Cambria Math" charset="0"/>
                            <a:ea typeface="DengXian" charset="-122"/>
                            <a:cs typeface="Times New Roman" charset="0"/>
                          </a:rPr>
                          <m:t>, </m:t>
                        </m:r>
                        <m:r>
                          <a:rPr lang="en-US" i="1">
                            <a:effectLst/>
                            <a:latin typeface="Cambria Math" charset="0"/>
                            <a:ea typeface="DengXian" charset="-122"/>
                            <a:cs typeface="Times New Roman" charset="0"/>
                          </a:rPr>
                          <m:t>𝑤</m:t>
                        </m:r>
                      </m:e>
                    </m:d>
                    <m:r>
                      <a:rPr lang="en-US" i="1">
                        <a:effectLst/>
                        <a:latin typeface="Cambria Math" charset="0"/>
                        <a:ea typeface="DengXian" charset="-122"/>
                        <a:cs typeface="Times New Roman" charset="0"/>
                      </a:rPr>
                      <m:t>,</m:t>
                    </m:r>
                  </m:oMath>
                </a14:m>
                <a:r>
                  <a:rPr lang="en-US" dirty="0">
                    <a:effectLst/>
                    <a:latin typeface="Times New Roman" charset="0"/>
                    <a:ea typeface="DengXian" charset="-122"/>
                    <a:cs typeface="Times New Roman" charset="0"/>
                  </a:rPr>
                  <a:t> </a:t>
                </a:r>
                <a14:m>
                  <m:oMath xmlns:m="http://schemas.openxmlformats.org/officeDocument/2006/math">
                    <m:r>
                      <a:rPr lang="en-US" i="1">
                        <a:effectLst/>
                        <a:latin typeface="Cambria Math" charset="0"/>
                        <a:ea typeface="DengXian" charset="-122"/>
                        <a:cs typeface="Times New Roman" charset="0"/>
                      </a:rPr>
                      <m:t>𝑔𝑙𝑜𝑏𝑎𝑙</m:t>
                    </m:r>
                    <m:r>
                      <a:rPr lang="en-US" i="1">
                        <a:effectLst/>
                        <a:latin typeface="Cambria Math" charset="0"/>
                        <a:ea typeface="DengXian" charset="-122"/>
                        <a:cs typeface="Times New Roman" charset="0"/>
                      </a:rPr>
                      <m:t>_</m:t>
                    </m:r>
                    <m:r>
                      <a:rPr lang="en-US" i="1">
                        <a:effectLst/>
                        <a:latin typeface="Cambria Math" charset="0"/>
                        <a:ea typeface="DengXian" charset="-122"/>
                        <a:cs typeface="Times New Roman" charset="0"/>
                      </a:rPr>
                      <m:t>𝑚𝑎𝑥</m:t>
                    </m:r>
                    <m:r>
                      <a:rPr lang="en-US" i="1">
                        <a:effectLst/>
                        <a:latin typeface="Cambria Math" charset="0"/>
                        <a:ea typeface="DengXian" charset="-122"/>
                        <a:cs typeface="Times New Roman" charset="0"/>
                      </a:rPr>
                      <m:t>_</m:t>
                    </m:r>
                    <m:r>
                      <a:rPr lang="en-US" i="1">
                        <a:effectLst/>
                        <a:latin typeface="Cambria Math" charset="0"/>
                        <a:ea typeface="DengXian" charset="-122"/>
                        <a:cs typeface="Times New Roman" charset="0"/>
                      </a:rPr>
                      <m:t>𝑤𝑒𝑖𝑔h𝑡</m:t>
                    </m:r>
                  </m:oMath>
                </a14:m>
                <a:r>
                  <a:rPr lang="en-US" dirty="0">
                    <a:effectLst/>
                    <a:latin typeface="Times New Roman" charset="0"/>
                    <a:ea typeface="DengXian" charset="-122"/>
                    <a:cs typeface="Times New Roman" charset="0"/>
                  </a:rPr>
                  <a:t> of clique found so far</a:t>
                </a:r>
                <a:endParaRPr lang="en-US" sz="2000" dirty="0">
                  <a:effectLst/>
                  <a:latin typeface="Times New Roman" charset="0"/>
                  <a:ea typeface="DengXian" charset="-122"/>
                  <a:cs typeface="Times New Roman" charset="0"/>
                </a:endParaRPr>
              </a:p>
              <a:p>
                <a:r>
                  <a:rPr lang="en-US" dirty="0">
                    <a:solidFill>
                      <a:srgbClr val="0000FF"/>
                    </a:solidFill>
                    <a:effectLst/>
                    <a:highlight>
                      <a:srgbClr val="FFFFFF"/>
                    </a:highlight>
                    <a:latin typeface="Times New Roman" charset="0"/>
                    <a:ea typeface="Times New Roman" charset="0"/>
                    <a:cs typeface="Times New Roman" charset="0"/>
                  </a:rPr>
                  <a:t> </a:t>
                </a:r>
                <a:r>
                  <a:rPr lang="en-US" dirty="0">
                    <a:solidFill>
                      <a:srgbClr val="0000FF"/>
                    </a:solidFill>
                    <a:latin typeface="Times New Roman" charset="0"/>
                    <a:ea typeface="Times New Roman" charset="0"/>
                    <a:cs typeface="Times New Roman" charset="0"/>
                  </a:rPr>
                  <a:t>	Output: </a:t>
                </a:r>
                <a14:m>
                  <m:oMath xmlns:m="http://schemas.openxmlformats.org/officeDocument/2006/math">
                    <m:r>
                      <a:rPr lang="en-US" i="1">
                        <a:effectLst/>
                        <a:latin typeface="Cambria Math" charset="0"/>
                        <a:ea typeface="DengXian" charset="-122"/>
                        <a:cs typeface="Times New Roman" charset="0"/>
                      </a:rPr>
                      <m:t>𝑠𝑢𝑏𝑃𝑟𝑜𝑏𝑙𝑒𝑚𝑠</m:t>
                    </m:r>
                  </m:oMath>
                </a14:m>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2:        	</a:t>
                </a:r>
                <a:r>
                  <a:rPr lang="en-US" dirty="0">
                    <a:solidFill>
                      <a:srgbClr val="000000"/>
                    </a:solidFill>
                    <a:effectLst/>
                    <a:latin typeface="Times New Roman" charset="0"/>
                    <a:ea typeface="Times New Roman" charset="0"/>
                    <a:cs typeface="Times New Roman" charset="0"/>
                  </a:rPr>
                  <a:t>calculate degree for each vertex </a:t>
                </a:r>
                <a:r>
                  <a:rPr lang="en-US" dirty="0">
                    <a:effectLst/>
                    <a:latin typeface="Times New Roman" charset="0"/>
                    <a:ea typeface="DengXian" charset="-122"/>
                    <a:cs typeface="Times New Roman" charset="0"/>
                  </a:rPr>
                  <a:t>in </a:t>
                </a:r>
                <a14:m>
                  <m:oMath xmlns:m="http://schemas.openxmlformats.org/officeDocument/2006/math">
                    <m:r>
                      <a:rPr lang="en-US" i="1">
                        <a:effectLst/>
                        <a:latin typeface="Cambria Math" charset="0"/>
                        <a:ea typeface="DengXian" charset="-122"/>
                        <a:cs typeface="Times New Roman" charset="0"/>
                      </a:rPr>
                      <m:t>𝑉</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𝐺</m:t>
                    </m:r>
                    <m:r>
                      <a:rPr lang="en-US" i="1">
                        <a:effectLst/>
                        <a:latin typeface="Cambria Math" charset="0"/>
                        <a:ea typeface="DengXian" charset="-122"/>
                        <a:cs typeface="Times New Roman" charset="0"/>
                      </a:rPr>
                      <m:t>)</m:t>
                    </m:r>
                  </m:oMath>
                </a14:m>
                <a:endParaRPr lang="en-US" sz="2000" dirty="0">
                  <a:effectLst/>
                  <a:latin typeface="Times New Roman" charset="0"/>
                  <a:ea typeface="DengXian" charset="-122"/>
                  <a:cs typeface="Times New Roman" charset="0"/>
                </a:endParaRPr>
              </a:p>
              <a:p>
                <a:pPr marL="457200" marR="0" indent="-457200">
                  <a:spcBef>
                    <a:spcPts val="0"/>
                  </a:spcBef>
                  <a:spcAft>
                    <a:spcPts val="0"/>
                  </a:spcAft>
                </a:pPr>
                <a:r>
                  <a:rPr lang="en-US" dirty="0">
                    <a:solidFill>
                      <a:srgbClr val="000000"/>
                    </a:solidFill>
                    <a:latin typeface="Times New Roman" charset="0"/>
                    <a:ea typeface="Times New Roman" charset="0"/>
                    <a:cs typeface="Times New Roman" charset="0"/>
                  </a:rPr>
                  <a:t>3:        	</a:t>
                </a:r>
                <a:r>
                  <a:rPr lang="en-US" dirty="0">
                    <a:effectLst/>
                    <a:latin typeface="Times New Roman" charset="0"/>
                    <a:ea typeface="DengXian" charset="-122"/>
                    <a:cs typeface="Times New Roman" charset="0"/>
                  </a:rPr>
                  <a:t>each vertex sends its id as message to its neighbors which have lower degree (or have the same degree and lower id) than it</a:t>
                </a:r>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4:	</a:t>
                </a:r>
                <a:r>
                  <a:rPr lang="en-US" dirty="0">
                    <a:solidFill>
                      <a:srgbClr val="0000FF"/>
                    </a:solidFill>
                    <a:latin typeface="Times New Roman" charset="0"/>
                    <a:ea typeface="Times New Roman" charset="0"/>
                    <a:cs typeface="Times New Roman" charset="0"/>
                  </a:rPr>
                  <a:t>set </a:t>
                </a:r>
                <a14:m>
                  <m:oMath xmlns:m="http://schemas.openxmlformats.org/officeDocument/2006/math">
                    <m:r>
                      <a:rPr lang="en-US" i="1">
                        <a:effectLst/>
                        <a:latin typeface="Cambria Math" charset="0"/>
                        <a:ea typeface="DengXian" charset="-122"/>
                        <a:cs typeface="Times New Roman" charset="0"/>
                      </a:rPr>
                      <m:t>𝑠𝑢𝑏𝑃𝑟𝑜𝑏𝑙𝑒𝑚𝑠</m:t>
                    </m:r>
                  </m:oMath>
                </a14:m>
                <a:r>
                  <a:rPr lang="en-US" dirty="0">
                    <a:effectLst/>
                    <a:latin typeface="Times New Roman" charset="0"/>
                    <a:ea typeface="Times New Roman" charset="0"/>
                    <a:cs typeface="Times New Roman" charset="0"/>
                  </a:rPr>
                  <a:t> = </a:t>
                </a:r>
                <a14:m>
                  <m:oMath xmlns:m="http://schemas.openxmlformats.org/officeDocument/2006/math">
                    <m:r>
                      <a:rPr lang="en-US" i="1">
                        <a:effectLst/>
                        <a:latin typeface="Cambria Math" charset="0"/>
                        <a:ea typeface="DengXian" charset="-122"/>
                        <a:cs typeface="Times New Roman" charset="0"/>
                      </a:rPr>
                      <m:t>∅</m:t>
                    </m:r>
                  </m:oMath>
                </a14:m>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5:        </a:t>
                </a:r>
                <a:r>
                  <a:rPr lang="en-US" dirty="0">
                    <a:solidFill>
                      <a:srgbClr val="0000FF"/>
                    </a:solidFill>
                    <a:latin typeface="Times New Roman" charset="0"/>
                    <a:ea typeface="Times New Roman" charset="0"/>
                    <a:cs typeface="Times New Roman" charset="0"/>
                  </a:rPr>
                  <a:t>	</a:t>
                </a:r>
                <a:r>
                  <a:rPr lang="en-US" dirty="0" err="1">
                    <a:solidFill>
                      <a:srgbClr val="0000FF"/>
                    </a:solidFill>
                    <a:latin typeface="Times New Roman" charset="0"/>
                    <a:ea typeface="Times New Roman" charset="0"/>
                    <a:cs typeface="Times New Roman" charset="0"/>
                  </a:rPr>
                  <a:t>foreach</a:t>
                </a:r>
                <a:r>
                  <a:rPr lang="en-US" dirty="0">
                    <a:solidFill>
                      <a:srgbClr val="0000FF"/>
                    </a:solidFill>
                    <a:latin typeface="Times New Roman" charset="0"/>
                    <a:ea typeface="Times New Roman" charset="0"/>
                    <a:cs typeface="Times New Roman" charset="0"/>
                  </a:rPr>
                  <a:t> </a:t>
                </a:r>
                <a14:m>
                  <m:oMath xmlns:m="http://schemas.openxmlformats.org/officeDocument/2006/math">
                    <m:r>
                      <a:rPr lang="en-US" i="1">
                        <a:effectLst/>
                        <a:latin typeface="Cambria Math" charset="0"/>
                        <a:ea typeface="DengXian" charset="-122"/>
                        <a:cs typeface="Times New Roman" charset="0"/>
                      </a:rPr>
                      <m:t>𝑣</m:t>
                    </m:r>
                  </m:oMath>
                </a14:m>
                <a:r>
                  <a:rPr lang="en-US" dirty="0">
                    <a:effectLst/>
                    <a:latin typeface="Times New Roman" charset="0"/>
                    <a:ea typeface="DengXian" charset="-122"/>
                    <a:cs typeface="Times New Roman" charset="0"/>
                  </a:rPr>
                  <a:t> in </a:t>
                </a:r>
                <a14:m>
                  <m:oMath xmlns:m="http://schemas.openxmlformats.org/officeDocument/2006/math">
                    <m:r>
                      <a:rPr lang="en-US" i="1">
                        <a:effectLst/>
                        <a:latin typeface="Cambria Math" charset="0"/>
                        <a:ea typeface="DengXian" charset="-122"/>
                        <a:cs typeface="Times New Roman" charset="0"/>
                      </a:rPr>
                      <m:t>𝑉</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𝐺</m:t>
                    </m:r>
                    <m:r>
                      <a:rPr lang="en-US" i="1">
                        <a:effectLst/>
                        <a:latin typeface="Cambria Math" charset="0"/>
                        <a:ea typeface="DengXian" charset="-122"/>
                        <a:cs typeface="Times New Roman" charset="0"/>
                      </a:rPr>
                      <m:t>) </m:t>
                    </m:r>
                  </m:oMath>
                </a14:m>
                <a:r>
                  <a:rPr lang="en-US" dirty="0">
                    <a:solidFill>
                      <a:srgbClr val="0000FF"/>
                    </a:solidFill>
                    <a:latin typeface="Times New Roman" charset="0"/>
                    <a:ea typeface="Times New Roman" charset="0"/>
                    <a:cs typeface="Times New Roman" charset="0"/>
                  </a:rPr>
                  <a:t>do:</a:t>
                </a:r>
              </a:p>
              <a:p>
                <a:r>
                  <a:rPr lang="en-US" dirty="0">
                    <a:solidFill>
                      <a:srgbClr val="000000"/>
                    </a:solidFill>
                    <a:latin typeface="Times New Roman" charset="0"/>
                    <a:ea typeface="Times New Roman" charset="0"/>
                    <a:cs typeface="Times New Roman" charset="0"/>
                  </a:rPr>
                  <a:t>6:        </a:t>
                </a:r>
                <a:r>
                  <a:rPr lang="en-US" dirty="0">
                    <a:solidFill>
                      <a:srgbClr val="0000FF"/>
                    </a:solidFill>
                    <a:latin typeface="Times New Roman" charset="0"/>
                    <a:ea typeface="Times New Roman" charset="0"/>
                    <a:cs typeface="Times New Roman" charset="0"/>
                  </a:rPr>
                  <a:t>		set </a:t>
                </a:r>
                <a14:m>
                  <m:oMath xmlns:m="http://schemas.openxmlformats.org/officeDocument/2006/math">
                    <m:r>
                      <a:rPr lang="en-US" i="1">
                        <a:effectLst/>
                        <a:latin typeface="Cambria Math" charset="0"/>
                        <a:ea typeface="DengXian" charset="-122"/>
                        <a:cs typeface="Times New Roman" charset="0"/>
                      </a:rPr>
                      <m:t>𝐻</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𝑣</m:t>
                    </m:r>
                    <m:r>
                      <a:rPr lang="en-US" i="1">
                        <a:effectLst/>
                        <a:latin typeface="Cambria Math" charset="0"/>
                        <a:ea typeface="DengXian" charset="-122"/>
                        <a:cs typeface="Times New Roman" charset="0"/>
                      </a:rPr>
                      <m:t>)=</m:t>
                    </m:r>
                  </m:oMath>
                </a14:m>
                <a:r>
                  <a:rPr lang="en-US" dirty="0">
                    <a:effectLst/>
                    <a:latin typeface="Times New Roman" charset="0"/>
                    <a:ea typeface="DengXian" charset="-122"/>
                    <a:cs typeface="Times New Roman" charset="0"/>
                  </a:rPr>
                  <a:t> </a:t>
                </a:r>
                <a14:m>
                  <m:oMath xmlns:m="http://schemas.openxmlformats.org/officeDocument/2006/math">
                    <m:d>
                      <m:dPr>
                        <m:begChr m:val="{"/>
                        <m:endChr m:val="}"/>
                        <m:ctrlPr>
                          <a:rPr lang="en-US" i="1">
                            <a:effectLst/>
                            <a:latin typeface="Cambria Math" charset="0"/>
                            <a:ea typeface="DengXian" charset="-122"/>
                            <a:cs typeface="Times New Roman" charset="0"/>
                          </a:rPr>
                        </m:ctrlPr>
                      </m:dPr>
                      <m:e>
                        <m:r>
                          <a:rPr lang="en-US" i="1">
                            <a:effectLst/>
                            <a:latin typeface="Cambria Math" charset="0"/>
                            <a:ea typeface="DengXian" charset="-122"/>
                            <a:cs typeface="Times New Roman" charset="0"/>
                          </a:rPr>
                          <m:t>𝑣</m:t>
                        </m:r>
                        <m:r>
                          <a:rPr lang="en-US" i="1">
                            <a:effectLst/>
                            <a:latin typeface="Cambria Math" charset="0"/>
                            <a:ea typeface="DengXian" charset="-122"/>
                            <a:cs typeface="Times New Roman" charset="0"/>
                          </a:rPr>
                          <m:t>′ | </m:t>
                        </m:r>
                        <m:r>
                          <a:rPr lang="en-US" i="1">
                            <a:effectLst/>
                            <a:latin typeface="Cambria Math" charset="0"/>
                            <a:ea typeface="DengXian" charset="-122"/>
                            <a:cs typeface="Times New Roman" charset="0"/>
                          </a:rPr>
                          <m:t>𝑣</m:t>
                        </m:r>
                        <m:r>
                          <a:rPr lang="en-US" i="1">
                            <a:effectLst/>
                            <a:latin typeface="Cambria Math" charset="0"/>
                            <a:ea typeface="DengXian" charset="-122"/>
                            <a:cs typeface="Times New Roman" charset="0"/>
                          </a:rPr>
                          <m:t>′∈ </m:t>
                        </m:r>
                        <m:r>
                          <a:rPr lang="en-US" i="1">
                            <a:effectLst/>
                            <a:latin typeface="Cambria Math" charset="0"/>
                            <a:ea typeface="DengXian" charset="-122"/>
                            <a:cs typeface="Times New Roman" charset="0"/>
                          </a:rPr>
                          <m:t>𝑁𝑒𝑖𝑔h𝑏𝑜𝑟𝑠</m:t>
                        </m:r>
                        <m:d>
                          <m:dPr>
                            <m:ctrlPr>
                              <a:rPr lang="en-US" i="1">
                                <a:effectLst/>
                                <a:latin typeface="Cambria Math" charset="0"/>
                                <a:ea typeface="DengXian" charset="-122"/>
                                <a:cs typeface="Times New Roman" charset="0"/>
                              </a:rPr>
                            </m:ctrlPr>
                          </m:dPr>
                          <m:e>
                            <m:r>
                              <a:rPr lang="en-US" i="1">
                                <a:effectLst/>
                                <a:latin typeface="Cambria Math" charset="0"/>
                                <a:ea typeface="DengXian" charset="-122"/>
                                <a:cs typeface="Times New Roman" charset="0"/>
                              </a:rPr>
                              <m:t>𝑣</m:t>
                            </m:r>
                          </m:e>
                        </m:d>
                        <m:r>
                          <a:rPr lang="en-US" i="1">
                            <a:effectLst/>
                            <a:latin typeface="Cambria Math" charset="0"/>
                            <a:ea typeface="DengXian" charset="-122"/>
                            <a:cs typeface="Times New Roman" charset="0"/>
                          </a:rPr>
                          <m:t>, </m:t>
                        </m:r>
                        <m:r>
                          <a:rPr lang="en-US" i="1">
                            <a:effectLst/>
                            <a:latin typeface="Cambria Math" charset="0"/>
                            <a:ea typeface="DengXian" charset="-122"/>
                            <a:cs typeface="Times New Roman" charset="0"/>
                          </a:rPr>
                          <m:t>𝑣</m:t>
                        </m:r>
                        <m:r>
                          <a:rPr lang="en-US" i="1">
                            <a:effectLst/>
                            <a:latin typeface="Cambria Math" charset="0"/>
                            <a:ea typeface="DengXian" charset="-122"/>
                            <a:cs typeface="Times New Roman" charset="0"/>
                          </a:rPr>
                          <m:t>′</m:t>
                        </m:r>
                        <m:sSub>
                          <m:sSubPr>
                            <m:ctrlPr>
                              <a:rPr lang="en-US" i="1">
                                <a:effectLst/>
                                <a:latin typeface="Cambria Math" charset="0"/>
                                <a:ea typeface="DengXian" charset="-122"/>
                                <a:cs typeface="Times New Roman" charset="0"/>
                              </a:rPr>
                            </m:ctrlPr>
                          </m:sSubPr>
                          <m:e>
                            <m:r>
                              <a:rPr lang="en-US" i="1">
                                <a:effectLst/>
                                <a:latin typeface="Cambria Math" charset="0"/>
                                <a:ea typeface="DengXian" charset="-122"/>
                                <a:cs typeface="Times New Roman" charset="0"/>
                              </a:rPr>
                              <m:t>&gt;</m:t>
                            </m:r>
                          </m:e>
                          <m:sub>
                            <m:r>
                              <a:rPr lang="en-US" i="1">
                                <a:effectLst/>
                                <a:latin typeface="Cambria Math" charset="0"/>
                                <a:ea typeface="DengXian" charset="-122"/>
                                <a:cs typeface="Times New Roman" charset="0"/>
                              </a:rPr>
                              <m:t>𝑑</m:t>
                            </m:r>
                          </m:sub>
                        </m:sSub>
                        <m:r>
                          <a:rPr lang="en-US" i="1">
                            <a:effectLst/>
                            <a:latin typeface="Cambria Math" charset="0"/>
                            <a:ea typeface="DengXian" charset="-122"/>
                            <a:cs typeface="Times New Roman" charset="0"/>
                          </a:rPr>
                          <m:t>𝑣</m:t>
                        </m:r>
                      </m:e>
                    </m:d>
                  </m:oMath>
                </a14:m>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7:        </a:t>
                </a:r>
                <a:r>
                  <a:rPr lang="en-US" dirty="0">
                    <a:solidFill>
                      <a:srgbClr val="0000FF"/>
                    </a:solidFill>
                    <a:latin typeface="Times New Roman" charset="0"/>
                    <a:ea typeface="Times New Roman" charset="0"/>
                    <a:cs typeface="Times New Roman" charset="0"/>
                  </a:rPr>
                  <a:t>		set </a:t>
                </a:r>
                <a14:m>
                  <m:oMath xmlns:m="http://schemas.openxmlformats.org/officeDocument/2006/math">
                    <m:r>
                      <a:rPr lang="en-US" i="1">
                        <a:effectLst/>
                        <a:latin typeface="Cambria Math" charset="0"/>
                        <a:ea typeface="DengXian" charset="-122"/>
                        <a:cs typeface="Times New Roman" charset="0"/>
                      </a:rPr>
                      <m:t>𝑠𝑢𝑏𝑃𝑟𝑜𝑏𝑙𝑒𝑚</m:t>
                    </m:r>
                    <m:r>
                      <a:rPr lang="en-US" i="1">
                        <a:effectLst/>
                        <a:latin typeface="Cambria Math" charset="0"/>
                        <a:ea typeface="DengXian" charset="-122"/>
                        <a:cs typeface="Times New Roman" charset="0"/>
                      </a:rPr>
                      <m:t>=(</m:t>
                    </m:r>
                    <m:d>
                      <m:dPr>
                        <m:begChr m:val="{"/>
                        <m:endChr m:val="}"/>
                        <m:ctrlPr>
                          <a:rPr lang="en-US" i="1">
                            <a:effectLst/>
                            <a:latin typeface="Cambria Math" charset="0"/>
                            <a:ea typeface="DengXian" charset="-122"/>
                            <a:cs typeface="Times New Roman" charset="0"/>
                          </a:rPr>
                        </m:ctrlPr>
                      </m:dPr>
                      <m:e>
                        <m:r>
                          <a:rPr lang="en-US" i="1">
                            <a:effectLst/>
                            <a:latin typeface="Cambria Math" charset="0"/>
                            <a:ea typeface="DengXian" charset="-122"/>
                            <a:cs typeface="Times New Roman" charset="0"/>
                          </a:rPr>
                          <m:t>𝑣</m:t>
                        </m:r>
                      </m:e>
                    </m:d>
                    <m:r>
                      <a:rPr lang="en-US" i="1">
                        <a:effectLst/>
                        <a:latin typeface="Cambria Math" charset="0"/>
                        <a:ea typeface="DengXian" charset="-122"/>
                        <a:cs typeface="Times New Roman" charset="0"/>
                      </a:rPr>
                      <m:t>, </m:t>
                    </m:r>
                    <m:r>
                      <a:rPr lang="en-US" i="1">
                        <a:effectLst/>
                        <a:latin typeface="Cambria Math" charset="0"/>
                        <a:ea typeface="DengXian" charset="-122"/>
                        <a:cs typeface="Times New Roman" charset="0"/>
                      </a:rPr>
                      <m:t>𝐺</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𝐻</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𝑣</m:t>
                    </m:r>
                    <m:r>
                      <a:rPr lang="en-US" i="1">
                        <a:effectLst/>
                        <a:latin typeface="Cambria Math" charset="0"/>
                        <a:ea typeface="DengXian" charset="-122"/>
                        <a:cs typeface="Times New Roman" charset="0"/>
                      </a:rPr>
                      <m:t>)))</m:t>
                    </m:r>
                  </m:oMath>
                </a14:m>
                <a:r>
                  <a:rPr lang="en-US" dirty="0">
                    <a:effectLst/>
                    <a:latin typeface="Times New Roman" charset="0"/>
                    <a:ea typeface="DengXian" charset="-122"/>
                    <a:cs typeface="Times New Roman" charset="0"/>
                  </a:rPr>
                  <a:t> </a:t>
                </a:r>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8:          </a:t>
                </a:r>
                <a:r>
                  <a:rPr lang="en-US" dirty="0">
                    <a:solidFill>
                      <a:srgbClr val="0000FF"/>
                    </a:solidFill>
                    <a:latin typeface="Times New Roman" charset="0"/>
                    <a:ea typeface="Times New Roman" charset="0"/>
                    <a:cs typeface="Times New Roman" charset="0"/>
                  </a:rPr>
                  <a:t>	set </a:t>
                </a:r>
                <a14:m>
                  <m:oMath xmlns:m="http://schemas.openxmlformats.org/officeDocument/2006/math">
                    <m:r>
                      <a:rPr lang="en-US" i="1">
                        <a:effectLst/>
                        <a:latin typeface="Cambria Math" charset="0"/>
                        <a:ea typeface="DengXian" charset="-122"/>
                        <a:cs typeface="Times New Roman" charset="0"/>
                      </a:rPr>
                      <m:t>𝑢𝑝𝑝𝑒𝑟𝐵𝑜𝑢𝑛𝑑</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𝑠𝑢𝑏𝑃𝑟𝑜𝑏𝑙𝑒𝑚</m:t>
                    </m:r>
                    <m:r>
                      <a:rPr lang="en-US" i="1">
                        <a:effectLst/>
                        <a:latin typeface="Cambria Math" charset="0"/>
                        <a:ea typeface="DengXian" charset="-122"/>
                        <a:cs typeface="Times New Roman" charset="0"/>
                      </a:rPr>
                      <m:t>) =</m:t>
                    </m:r>
                    <m:r>
                      <a:rPr lang="en-US" i="1">
                        <a:effectLst/>
                        <a:latin typeface="Cambria Math" charset="0"/>
                        <a:ea typeface="DengXian" charset="-122"/>
                        <a:cs typeface="Times New Roman" charset="0"/>
                      </a:rPr>
                      <m:t>𝑤</m:t>
                    </m:r>
                    <m:d>
                      <m:dPr>
                        <m:ctrlPr>
                          <a:rPr lang="en-US" i="1">
                            <a:effectLst/>
                            <a:latin typeface="Cambria Math" charset="0"/>
                            <a:ea typeface="DengXian" charset="-122"/>
                            <a:cs typeface="Times New Roman" charset="0"/>
                          </a:rPr>
                        </m:ctrlPr>
                      </m:dPr>
                      <m:e>
                        <m:r>
                          <a:rPr lang="en-US" i="1">
                            <a:effectLst/>
                            <a:latin typeface="Cambria Math" charset="0"/>
                            <a:ea typeface="DengXian" charset="-122"/>
                            <a:cs typeface="Times New Roman" charset="0"/>
                          </a:rPr>
                          <m:t>𝑣</m:t>
                        </m:r>
                      </m:e>
                    </m:d>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𝑤</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𝐻</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𝑣</m:t>
                    </m:r>
                    <m:r>
                      <a:rPr lang="en-US" i="1">
                        <a:effectLst/>
                        <a:latin typeface="Cambria Math" charset="0"/>
                        <a:ea typeface="DengXian" charset="-122"/>
                        <a:cs typeface="Times New Roman" charset="0"/>
                      </a:rPr>
                      <m:t>))</m:t>
                    </m:r>
                  </m:oMath>
                </a14:m>
                <a:r>
                  <a:rPr lang="en-US" dirty="0">
                    <a:effectLst/>
                    <a:latin typeface="Times New Roman" charset="0"/>
                    <a:ea typeface="DengXian" charset="-122"/>
                    <a:cs typeface="Times New Roman" charset="0"/>
                  </a:rPr>
                  <a:t> </a:t>
                </a:r>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9:          </a:t>
                </a:r>
                <a:r>
                  <a:rPr lang="en-US" dirty="0">
                    <a:solidFill>
                      <a:srgbClr val="0000FF"/>
                    </a:solidFill>
                    <a:effectLst/>
                    <a:latin typeface="Times New Roman" charset="0"/>
                    <a:ea typeface="Times New Roman" charset="0"/>
                    <a:cs typeface="Times New Roman" charset="0"/>
                  </a:rPr>
                  <a:t>	</a:t>
                </a:r>
                <a:r>
                  <a:rPr lang="en-US" dirty="0">
                    <a:solidFill>
                      <a:srgbClr val="0000FF"/>
                    </a:solidFill>
                    <a:latin typeface="Times New Roman" charset="0"/>
                    <a:ea typeface="Times New Roman" charset="0"/>
                    <a:cs typeface="Times New Roman" charset="0"/>
                  </a:rPr>
                  <a:t>if </a:t>
                </a:r>
                <a14:m>
                  <m:oMath xmlns:m="http://schemas.openxmlformats.org/officeDocument/2006/math">
                    <m:r>
                      <a:rPr lang="en-US" i="1">
                        <a:effectLst/>
                        <a:latin typeface="Cambria Math" charset="0"/>
                        <a:ea typeface="DengXian" charset="-122"/>
                        <a:cs typeface="Times New Roman" charset="0"/>
                      </a:rPr>
                      <m:t>𝑢𝑝𝑝𝑒𝑟𝐵𝑜𝑢𝑛𝑑</m:t>
                    </m:r>
                    <m:r>
                      <a:rPr lang="en-US" i="1">
                        <a:effectLst/>
                        <a:latin typeface="Cambria Math" charset="0"/>
                        <a:ea typeface="DengXian" charset="-122"/>
                        <a:cs typeface="Times New Roman" charset="0"/>
                      </a:rPr>
                      <m:t>(</m:t>
                    </m:r>
                    <m:r>
                      <a:rPr lang="en-US" i="1">
                        <a:effectLst/>
                        <a:latin typeface="Cambria Math" charset="0"/>
                        <a:ea typeface="DengXian" charset="-122"/>
                        <a:cs typeface="Times New Roman" charset="0"/>
                      </a:rPr>
                      <m:t>𝑠𝑢𝑏𝑃𝑟𝑜𝑏𝑙𝑒𝑚</m:t>
                    </m:r>
                    <m:r>
                      <a:rPr lang="en-US" i="1">
                        <a:effectLst/>
                        <a:latin typeface="Cambria Math" charset="0"/>
                        <a:ea typeface="DengXian" charset="-122"/>
                        <a:cs typeface="Times New Roman" charset="0"/>
                      </a:rPr>
                      <m:t>) &gt; </m:t>
                    </m:r>
                    <m:r>
                      <a:rPr lang="en-US" i="1">
                        <a:effectLst/>
                        <a:latin typeface="Cambria Math" charset="0"/>
                        <a:ea typeface="DengXian" charset="-122"/>
                        <a:cs typeface="Times New Roman" charset="0"/>
                      </a:rPr>
                      <m:t>𝑔𝑙𝑜𝑏𝑎𝑙</m:t>
                    </m:r>
                    <m:r>
                      <a:rPr lang="en-US" i="1">
                        <a:effectLst/>
                        <a:latin typeface="Cambria Math" charset="0"/>
                        <a:ea typeface="DengXian" charset="-122"/>
                        <a:cs typeface="Times New Roman" charset="0"/>
                      </a:rPr>
                      <m:t>_</m:t>
                    </m:r>
                    <m:r>
                      <a:rPr lang="en-US" i="1">
                        <a:effectLst/>
                        <a:latin typeface="Cambria Math" charset="0"/>
                        <a:ea typeface="DengXian" charset="-122"/>
                        <a:cs typeface="Times New Roman" charset="0"/>
                      </a:rPr>
                      <m:t>𝑚𝑎𝑥</m:t>
                    </m:r>
                    <m:r>
                      <a:rPr lang="en-US" i="1">
                        <a:effectLst/>
                        <a:latin typeface="Cambria Math" charset="0"/>
                        <a:ea typeface="DengXian" charset="-122"/>
                        <a:cs typeface="Times New Roman" charset="0"/>
                      </a:rPr>
                      <m:t>_</m:t>
                    </m:r>
                    <m:r>
                      <a:rPr lang="en-US" i="1">
                        <a:effectLst/>
                        <a:latin typeface="Cambria Math" charset="0"/>
                        <a:ea typeface="DengXian" charset="-122"/>
                        <a:cs typeface="Times New Roman" charset="0"/>
                      </a:rPr>
                      <m:t>𝑤𝑒𝑖𝑔h𝑡</m:t>
                    </m:r>
                    <m:r>
                      <a:rPr lang="en-US" i="1">
                        <a:effectLst/>
                        <a:latin typeface="Cambria Math" charset="0"/>
                        <a:ea typeface="DengXian" charset="-122"/>
                        <a:cs typeface="Times New Roman" charset="0"/>
                      </a:rPr>
                      <m:t> </m:t>
                    </m:r>
                  </m:oMath>
                </a14:m>
                <a:r>
                  <a:rPr lang="en-US" dirty="0">
                    <a:solidFill>
                      <a:srgbClr val="0000FF"/>
                    </a:solidFill>
                    <a:latin typeface="Times New Roman" charset="0"/>
                    <a:ea typeface="Times New Roman" charset="0"/>
                    <a:cs typeface="Times New Roman" charset="0"/>
                  </a:rPr>
                  <a:t>then</a:t>
                </a:r>
                <a:r>
                  <a:rPr lang="en-US" dirty="0">
                    <a:effectLst/>
                    <a:latin typeface="Times New Roman" charset="0"/>
                    <a:ea typeface="DengXian" charset="-122"/>
                    <a:cs typeface="Times New Roman" charset="0"/>
                  </a:rPr>
                  <a:t>:</a:t>
                </a:r>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10:      </a:t>
                </a:r>
                <a:r>
                  <a:rPr lang="en-US" dirty="0">
                    <a:effectLst/>
                    <a:latin typeface="Times New Roman" charset="0"/>
                    <a:ea typeface="DengXian" charset="-122"/>
                    <a:cs typeface="Times New Roman" charset="0"/>
                  </a:rPr>
                  <a:t>			</a:t>
                </a:r>
                <a:r>
                  <a:rPr lang="en-US" dirty="0">
                    <a:solidFill>
                      <a:srgbClr val="0000FF"/>
                    </a:solidFill>
                    <a:latin typeface="Times New Roman" charset="0"/>
                    <a:ea typeface="Times New Roman" charset="0"/>
                    <a:cs typeface="Times New Roman" charset="0"/>
                  </a:rPr>
                  <a:t>set </a:t>
                </a:r>
                <a14:m>
                  <m:oMath xmlns:m="http://schemas.openxmlformats.org/officeDocument/2006/math">
                    <m:r>
                      <a:rPr lang="en-US" i="1">
                        <a:effectLst/>
                        <a:latin typeface="Cambria Math" charset="0"/>
                        <a:ea typeface="DengXian" charset="-122"/>
                        <a:cs typeface="Times New Roman" charset="0"/>
                      </a:rPr>
                      <m:t>𝑠𝑢𝑏𝑃𝑟𝑜𝑏𝑙𝑒𝑚𝑠</m:t>
                    </m:r>
                    <m:r>
                      <a:rPr lang="en-US" i="1">
                        <a:effectLst/>
                        <a:latin typeface="Cambria Math" charset="0"/>
                        <a:ea typeface="DengXian" charset="-122"/>
                        <a:cs typeface="Times New Roman" charset="0"/>
                      </a:rPr>
                      <m:t>=</m:t>
                    </m:r>
                  </m:oMath>
                </a14:m>
                <a:r>
                  <a:rPr lang="en-US" dirty="0">
                    <a:effectLst/>
                    <a:latin typeface="Times New Roman" charset="0"/>
                    <a:ea typeface="DengXian" charset="-122"/>
                    <a:cs typeface="Times New Roman" charset="0"/>
                  </a:rPr>
                  <a:t> </a:t>
                </a:r>
                <a14:m>
                  <m:oMath xmlns:m="http://schemas.openxmlformats.org/officeDocument/2006/math">
                    <m:r>
                      <a:rPr lang="en-US" i="1">
                        <a:effectLst/>
                        <a:latin typeface="Cambria Math" charset="0"/>
                        <a:ea typeface="DengXian" charset="-122"/>
                        <a:cs typeface="Times New Roman" charset="0"/>
                      </a:rPr>
                      <m:t>𝑠𝑢𝑏𝑃𝑟𝑜𝑏𝑙𝑒𝑚𝑠</m:t>
                    </m:r>
                    <m:r>
                      <a:rPr lang="en-US" i="1">
                        <a:effectLst/>
                        <a:latin typeface="Cambria Math" charset="0"/>
                        <a:ea typeface="DengXian" charset="-122"/>
                        <a:cs typeface="Times New Roman" charset="0"/>
                      </a:rPr>
                      <m:t> ∪ </m:t>
                    </m:r>
                    <m:r>
                      <a:rPr lang="en-US" i="1">
                        <a:effectLst/>
                        <a:latin typeface="Cambria Math" charset="0"/>
                        <a:ea typeface="DengXian" charset="-122"/>
                        <a:cs typeface="Times New Roman" charset="0"/>
                      </a:rPr>
                      <m:t>𝑠𝑢𝑏𝑃𝑟𝑜𝑏𝑙𝑒𝑚</m:t>
                    </m:r>
                  </m:oMath>
                </a14:m>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11: </a:t>
                </a:r>
                <a:r>
                  <a:rPr lang="en-US" dirty="0">
                    <a:effectLst/>
                    <a:latin typeface="Times New Roman" charset="0"/>
                    <a:ea typeface="Times New Roman" charset="0"/>
                    <a:cs typeface="Times New Roman" charset="0"/>
                  </a:rPr>
                  <a:t>		</a:t>
                </a:r>
                <a:r>
                  <a:rPr lang="en-US" dirty="0">
                    <a:solidFill>
                      <a:srgbClr val="0000FF"/>
                    </a:solidFill>
                    <a:effectLst/>
                    <a:latin typeface="Times New Roman" charset="0"/>
                    <a:ea typeface="Times New Roman" charset="0"/>
                    <a:cs typeface="Times New Roman" charset="0"/>
                  </a:rPr>
                  <a:t>end if</a:t>
                </a:r>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12:</a:t>
                </a:r>
                <a:r>
                  <a:rPr lang="en-US" dirty="0">
                    <a:effectLst/>
                    <a:latin typeface="Times New Roman" charset="0"/>
                    <a:ea typeface="Times New Roman" charset="0"/>
                    <a:cs typeface="Times New Roman" charset="0"/>
                  </a:rPr>
                  <a:t>	</a:t>
                </a:r>
                <a:r>
                  <a:rPr lang="en-US" dirty="0">
                    <a:solidFill>
                      <a:srgbClr val="0000FF"/>
                    </a:solidFill>
                    <a:effectLst/>
                    <a:latin typeface="Times New Roman" charset="0"/>
                    <a:ea typeface="Times New Roman" charset="0"/>
                    <a:cs typeface="Times New Roman" charset="0"/>
                  </a:rPr>
                  <a:t>end</a:t>
                </a:r>
                <a:r>
                  <a:rPr lang="en-US" dirty="0">
                    <a:effectLst/>
                    <a:latin typeface="Times New Roman" charset="0"/>
                    <a:ea typeface="Times New Roman" charset="0"/>
                    <a:cs typeface="Times New Roman" charset="0"/>
                  </a:rPr>
                  <a:t> </a:t>
                </a:r>
                <a:r>
                  <a:rPr lang="en-US" dirty="0" err="1">
                    <a:solidFill>
                      <a:srgbClr val="0000FF"/>
                    </a:solidFill>
                    <a:effectLst/>
                    <a:latin typeface="Times New Roman" charset="0"/>
                    <a:ea typeface="Times New Roman" charset="0"/>
                    <a:cs typeface="Times New Roman" charset="0"/>
                  </a:rPr>
                  <a:t>foreach</a:t>
                </a:r>
                <a:endParaRPr lang="en-US" sz="2000" dirty="0">
                  <a:effectLst/>
                  <a:latin typeface="Times New Roman" charset="0"/>
                  <a:ea typeface="DengXian" charset="-122"/>
                  <a:cs typeface="Times New Roman" charset="0"/>
                </a:endParaRPr>
              </a:p>
              <a:p>
                <a:r>
                  <a:rPr lang="en-US" dirty="0">
                    <a:solidFill>
                      <a:srgbClr val="000000"/>
                    </a:solidFill>
                    <a:latin typeface="Times New Roman" charset="0"/>
                    <a:ea typeface="Times New Roman" charset="0"/>
                    <a:cs typeface="Times New Roman" charset="0"/>
                  </a:rPr>
                  <a:t>13:</a:t>
                </a:r>
                <a:r>
                  <a:rPr lang="en-US" dirty="0">
                    <a:effectLst/>
                    <a:latin typeface="Times New Roman" charset="0"/>
                    <a:ea typeface="Times New Roman" charset="0"/>
                    <a:cs typeface="Times New Roman" charset="0"/>
                  </a:rPr>
                  <a:t>	</a:t>
                </a:r>
                <a:r>
                  <a:rPr lang="en-US" dirty="0">
                    <a:solidFill>
                      <a:srgbClr val="0000FF"/>
                    </a:solidFill>
                    <a:latin typeface="Times New Roman" charset="0"/>
                    <a:ea typeface="Times New Roman" charset="0"/>
                    <a:cs typeface="Times New Roman" charset="0"/>
                  </a:rPr>
                  <a:t>return </a:t>
                </a:r>
                <a14:m>
                  <m:oMath xmlns:m="http://schemas.openxmlformats.org/officeDocument/2006/math">
                    <m:r>
                      <a:rPr lang="en-US" i="1">
                        <a:effectLst/>
                        <a:latin typeface="Cambria Math" charset="0"/>
                        <a:ea typeface="DengXian" charset="-122"/>
                        <a:cs typeface="Times New Roman" charset="0"/>
                      </a:rPr>
                      <m:t>𝑠𝑢𝑏𝑃𝑟𝑜𝑏𝑙𝑒𝑚𝑠</m:t>
                    </m:r>
                  </m:oMath>
                </a14:m>
                <a:endParaRPr lang="en-US" sz="2000" dirty="0">
                  <a:effectLst/>
                  <a:latin typeface="Times New Roman" charset="0"/>
                  <a:ea typeface="DengXian" charset="-122"/>
                  <a:cs typeface="Times New Roman" charset="0"/>
                </a:endParaRPr>
              </a:p>
              <a:p>
                <a:pPr>
                  <a:spcAft>
                    <a:spcPts val="600"/>
                  </a:spcAft>
                </a:pPr>
                <a:r>
                  <a:rPr lang="en-US" dirty="0">
                    <a:solidFill>
                      <a:srgbClr val="000000"/>
                    </a:solidFill>
                    <a:effectLst/>
                    <a:latin typeface="Times New Roman" charset="0"/>
                    <a:ea typeface="Times New Roman" charset="0"/>
                    <a:cs typeface="Times New Roman" charset="0"/>
                  </a:rPr>
                  <a:t>14:  </a:t>
                </a:r>
                <a:r>
                  <a:rPr lang="en-US" dirty="0">
                    <a:solidFill>
                      <a:srgbClr val="0000FF"/>
                    </a:solidFill>
                    <a:effectLst/>
                    <a:latin typeface="Times New Roman" charset="0"/>
                    <a:ea typeface="Times New Roman" charset="0"/>
                    <a:cs typeface="Times New Roman" charset="0"/>
                  </a:rPr>
                  <a:t>end Procedure</a:t>
                </a:r>
                <a:endParaRPr lang="en-US" sz="1400" dirty="0">
                  <a:effectLst/>
                  <a:latin typeface="Century Schoolbook" charset="0"/>
                  <a:ea typeface="DengXian" charset="-122"/>
                  <a:cs typeface="Times New Roman"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49230" y="1500718"/>
                <a:ext cx="9599075" cy="5078313"/>
              </a:xfrm>
              <a:prstGeom prst="rect">
                <a:avLst/>
              </a:prstGeom>
              <a:blipFill rotWithShape="0">
                <a:blip r:embed="rId2"/>
                <a:stretch>
                  <a:fillRect l="-571" t="-600" b="-960"/>
                </a:stretch>
              </a:blipFill>
            </p:spPr>
            <p:txBody>
              <a:bodyPr/>
              <a:lstStyle/>
              <a:p>
                <a:r>
                  <a:rPr lang="en-US">
                    <a:noFill/>
                  </a:rPr>
                  <a:t> </a:t>
                </a:r>
              </a:p>
            </p:txBody>
          </p:sp>
        </mc:Fallback>
      </mc:AlternateContent>
      <p:sp>
        <p:nvSpPr>
          <p:cNvPr id="6" name="Title 1"/>
          <p:cNvSpPr>
            <a:spLocks noGrp="1"/>
          </p:cNvSpPr>
          <p:nvPr>
            <p:ph type="title"/>
          </p:nvPr>
        </p:nvSpPr>
        <p:spPr>
          <a:xfrm>
            <a:off x="2592925" y="624110"/>
            <a:ext cx="8911687" cy="1280890"/>
          </a:xfrm>
        </p:spPr>
        <p:txBody>
          <a:bodyPr/>
          <a:lstStyle/>
          <a:p>
            <a:r>
              <a:rPr lang="en-US" dirty="0" smtClean="0"/>
              <a:t>3.3 Partition Module</a:t>
            </a:r>
            <a:endParaRPr lang="en-US" dirty="0"/>
          </a:p>
        </p:txBody>
      </p:sp>
    </p:spTree>
    <p:extLst>
      <p:ext uri="{BB962C8B-B14F-4D97-AF65-F5344CB8AC3E}">
        <p14:creationId xmlns:p14="http://schemas.microsoft.com/office/powerpoint/2010/main" val="1987836541"/>
      </p:ext>
    </p:extLst>
  </p:cSld>
  <p:clrMapOvr>
    <a:masterClrMapping/>
  </p:clrMapOvr>
  <mc:AlternateContent xmlns:mc="http://schemas.openxmlformats.org/markup-compatibility/2006" xmlns:p14="http://schemas.microsoft.com/office/powerpoint/2010/main">
    <mc:Choice Requires="p14">
      <p:transition spd="slow" p14:dur="2000" advTm="767"/>
    </mc:Choice>
    <mc:Fallback xmlns="">
      <p:transition spd="slow" advTm="767"/>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3.3 Partition Module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06292" y="1825624"/>
                <a:ext cx="9980908" cy="4800259"/>
              </a:xfrm>
            </p:spPr>
            <p:txBody>
              <a:bodyPr>
                <a:normAutofit lnSpcReduction="10000"/>
              </a:bodyPr>
              <a:lstStyle/>
              <a:p>
                <a:pPr marL="0" indent="0">
                  <a:buNone/>
                </a:pPr>
                <a:r>
                  <a:rPr lang="en-US" dirty="0" smtClean="0"/>
                  <a:t>In the Partition Module, </a:t>
                </a:r>
                <a:r>
                  <a:rPr lang="en-US" dirty="0"/>
                  <a:t>we use </a:t>
                </a:r>
                <a:r>
                  <a:rPr lang="en-US" b="1" i="1" dirty="0" err="1"/>
                  <a:t>Graph.aggregateMessages</a:t>
                </a:r>
                <a:r>
                  <a:rPr lang="en-US" b="1" i="1" dirty="0"/>
                  <a:t>() </a:t>
                </a:r>
                <a:r>
                  <a:rPr lang="en-US" i="1" dirty="0"/>
                  <a:t>to get </a:t>
                </a:r>
                <a:r>
                  <a:rPr lang="en-US" dirty="0"/>
                  <a:t>H(</a:t>
                </a:r>
                <a14:m>
                  <m:oMath xmlns:m="http://schemas.openxmlformats.org/officeDocument/2006/math">
                    <m:r>
                      <a:rPr lang="en-US" b="0" i="1" smtClean="0">
                        <a:latin typeface="Cambria Math" charset="0"/>
                      </a:rPr>
                      <m:t>𝑣</m:t>
                    </m:r>
                  </m:oMath>
                </a14:m>
                <a:r>
                  <a:rPr lang="en-US" dirty="0"/>
                  <a:t>) in parallel </a:t>
                </a:r>
                <a:endParaRPr lang="en-US" dirty="0" smtClean="0"/>
              </a:p>
              <a:p>
                <a:pPr marL="0" indent="0">
                  <a:buNone/>
                </a:pPr>
                <a:r>
                  <a:rPr lang="en-US" dirty="0" err="1" smtClean="0"/>
                  <a:t>VertexRDD</a:t>
                </a:r>
                <a:r>
                  <a:rPr lang="en-US" dirty="0" smtClean="0"/>
                  <a:t>[</a:t>
                </a:r>
                <a:r>
                  <a:rPr lang="en-US" i="1" dirty="0"/>
                  <a:t>(weight, </a:t>
                </a:r>
                <a:r>
                  <a:rPr lang="en-US" i="1" dirty="0" err="1"/>
                  <a:t>upperbound</a:t>
                </a:r>
                <a:r>
                  <a:rPr lang="en-US" i="1" dirty="0"/>
                  <a:t>, degree</a:t>
                </a:r>
                <a:r>
                  <a:rPr lang="en-US" i="1" dirty="0" smtClean="0"/>
                  <a:t>)</a:t>
                </a:r>
                <a:r>
                  <a:rPr lang="en-US" dirty="0" smtClean="0"/>
                  <a:t>]</a:t>
                </a:r>
                <a:endParaRPr lang="en-US" dirty="0"/>
              </a:p>
              <a:p>
                <a:pPr marL="0" indent="0">
                  <a:buNone/>
                </a:pPr>
                <a:r>
                  <a:rPr lang="en-US" dirty="0"/>
                  <a:t>//send message</a:t>
                </a:r>
                <a:br>
                  <a:rPr lang="en-US" dirty="0"/>
                </a:br>
                <a:r>
                  <a:rPr lang="en-US" dirty="0"/>
                  <a:t>    triplet =&gt; {</a:t>
                </a:r>
                <a:br>
                  <a:rPr lang="en-US" dirty="0"/>
                </a:br>
                <a:r>
                  <a:rPr lang="en-US" dirty="0" smtClean="0"/>
                  <a:t>	</a:t>
                </a:r>
                <a:r>
                  <a:rPr lang="en-US" i="1" dirty="0" smtClean="0"/>
                  <a:t>//</a:t>
                </a:r>
                <a:r>
                  <a:rPr lang="en-US" i="1" dirty="0" err="1"/>
                  <a:t>srcAttr</a:t>
                </a:r>
                <a:r>
                  <a:rPr lang="en-US" i="1" dirty="0"/>
                  <a:t> and </a:t>
                </a:r>
                <a:r>
                  <a:rPr lang="en-US" i="1" dirty="0" err="1"/>
                  <a:t>dstAttr</a:t>
                </a:r>
                <a:r>
                  <a:rPr lang="en-US" i="1" dirty="0"/>
                  <a:t>: (weight, </a:t>
                </a:r>
                <a:r>
                  <a:rPr lang="en-US" i="1" dirty="0" err="1"/>
                  <a:t>upperbound</a:t>
                </a:r>
                <a:r>
                  <a:rPr lang="en-US" i="1" dirty="0"/>
                  <a:t>, degree</a:t>
                </a:r>
                <a:r>
                  <a:rPr lang="en-US" i="1" dirty="0" smtClean="0"/>
                  <a:t>)</a:t>
                </a:r>
                <a:r>
                  <a:rPr lang="en-US" i="1" dirty="0"/>
                  <a:t/>
                </a:r>
                <a:br>
                  <a:rPr lang="en-US" i="1" dirty="0"/>
                </a:br>
                <a:r>
                  <a:rPr lang="en-US" i="1" dirty="0"/>
                  <a:t>      </a:t>
                </a:r>
                <a:r>
                  <a:rPr lang="en-US" b="1" dirty="0"/>
                  <a:t>if</a:t>
                </a:r>
                <a:r>
                  <a:rPr lang="en-US" dirty="0"/>
                  <a:t>(triplet.srcAttr._2 &gt; </a:t>
                </a:r>
                <a:r>
                  <a:rPr lang="en-US" i="1" dirty="0" err="1"/>
                  <a:t>global_max_weight</a:t>
                </a:r>
                <a:r>
                  <a:rPr lang="en-US" i="1" dirty="0"/>
                  <a:t> </a:t>
                </a:r>
                <a:r>
                  <a:rPr lang="en-US" dirty="0"/>
                  <a:t>&amp;&amp; triplet.dstAttr._2 &gt; </a:t>
                </a:r>
                <a:r>
                  <a:rPr lang="en-US" i="1" dirty="0" err="1"/>
                  <a:t>global_max_weight</a:t>
                </a:r>
                <a:r>
                  <a:rPr lang="en-US" dirty="0"/>
                  <a:t>) {</a:t>
                </a:r>
                <a:br>
                  <a:rPr lang="en-US" dirty="0"/>
                </a:br>
                <a:r>
                  <a:rPr lang="en-US" dirty="0"/>
                  <a:t>        </a:t>
                </a:r>
                <a:r>
                  <a:rPr lang="en-US" b="1" dirty="0"/>
                  <a:t>if </a:t>
                </a:r>
                <a:r>
                  <a:rPr lang="en-US" dirty="0"/>
                  <a:t>(triplet.srcAttr._3 &gt; triplet.dstAttr._3) </a:t>
                </a:r>
                <a:r>
                  <a:rPr lang="en-US" dirty="0" smtClean="0"/>
                  <a:t>{</a:t>
                </a:r>
                <a:r>
                  <a:rPr lang="en-US" i="1" dirty="0"/>
                  <a:t/>
                </a:r>
                <a:br>
                  <a:rPr lang="en-US" i="1" dirty="0"/>
                </a:br>
                <a:r>
                  <a:rPr lang="en-US" i="1" dirty="0"/>
                  <a:t>          </a:t>
                </a:r>
                <a:r>
                  <a:rPr lang="en-US" dirty="0" err="1"/>
                  <a:t>triplet.sendToDst</a:t>
                </a:r>
                <a:r>
                  <a:rPr lang="en-US" dirty="0"/>
                  <a:t>((Buffer(</a:t>
                </a:r>
                <a:r>
                  <a:rPr lang="en-US" dirty="0" err="1"/>
                  <a:t>triplet.srcId</a:t>
                </a:r>
                <a:r>
                  <a:rPr lang="en-US" dirty="0"/>
                  <a:t>), triplet.srcAttr._1))</a:t>
                </a:r>
                <a:br>
                  <a:rPr lang="en-US" dirty="0"/>
                </a:br>
                <a:r>
                  <a:rPr lang="en-US" dirty="0"/>
                  <a:t>        } </a:t>
                </a:r>
                <a:r>
                  <a:rPr lang="en-US" b="1" dirty="0"/>
                  <a:t>else if </a:t>
                </a:r>
                <a:r>
                  <a:rPr lang="en-US" dirty="0"/>
                  <a:t>(triplet.srcAttr._3 == triplet.dstAttr._3) </a:t>
                </a:r>
                <a:r>
                  <a:rPr lang="en-US" dirty="0" smtClean="0"/>
                  <a:t>{</a:t>
                </a:r>
                <a:r>
                  <a:rPr lang="en-US" i="1" dirty="0"/>
                  <a:t/>
                </a:r>
                <a:br>
                  <a:rPr lang="en-US" i="1" dirty="0"/>
                </a:br>
                <a:r>
                  <a:rPr lang="en-US" i="1" dirty="0"/>
                  <a:t>          </a:t>
                </a:r>
                <a:r>
                  <a:rPr lang="en-US" b="1" dirty="0"/>
                  <a:t>if </a:t>
                </a:r>
                <a:r>
                  <a:rPr lang="en-US" dirty="0"/>
                  <a:t>(</a:t>
                </a:r>
                <a:r>
                  <a:rPr lang="en-US" dirty="0" err="1"/>
                  <a:t>triplet.srcId</a:t>
                </a:r>
                <a:r>
                  <a:rPr lang="en-US" dirty="0"/>
                  <a:t> &gt; </a:t>
                </a:r>
                <a:r>
                  <a:rPr lang="en-US" dirty="0" err="1"/>
                  <a:t>triplet.dstId</a:t>
                </a:r>
                <a:r>
                  <a:rPr lang="en-US" dirty="0"/>
                  <a:t>) </a:t>
                </a:r>
                <a:r>
                  <a:rPr lang="en-US" dirty="0" err="1"/>
                  <a:t>triplet.sendToDst</a:t>
                </a:r>
                <a:r>
                  <a:rPr lang="en-US" dirty="0"/>
                  <a:t>((Buffer(</a:t>
                </a:r>
                <a:r>
                  <a:rPr lang="en-US" dirty="0" err="1"/>
                  <a:t>triplet.srcId</a:t>
                </a:r>
                <a:r>
                  <a:rPr lang="en-US" dirty="0"/>
                  <a:t>), triplet.srcAttr._1))</a:t>
                </a:r>
                <a:br>
                  <a:rPr lang="en-US" dirty="0"/>
                </a:br>
                <a:r>
                  <a:rPr lang="en-US" dirty="0"/>
                  <a:t>          </a:t>
                </a:r>
                <a:r>
                  <a:rPr lang="en-US" b="1" dirty="0"/>
                  <a:t>else </a:t>
                </a:r>
                <a:r>
                  <a:rPr lang="en-US" dirty="0" err="1"/>
                  <a:t>triplet.sendToSrc</a:t>
                </a:r>
                <a:r>
                  <a:rPr lang="en-US" dirty="0"/>
                  <a:t>((Buffer(</a:t>
                </a:r>
                <a:r>
                  <a:rPr lang="en-US" dirty="0" err="1"/>
                  <a:t>triplet.dstId</a:t>
                </a:r>
                <a:r>
                  <a:rPr lang="en-US" dirty="0"/>
                  <a:t>), triplet.dstAttr._1))</a:t>
                </a:r>
                <a:br>
                  <a:rPr lang="en-US" dirty="0"/>
                </a:br>
                <a:r>
                  <a:rPr lang="en-US" dirty="0"/>
                  <a:t>        } </a:t>
                </a:r>
                <a:r>
                  <a:rPr lang="en-US" b="1" dirty="0"/>
                  <a:t>else </a:t>
                </a:r>
                <a:r>
                  <a:rPr lang="en-US" dirty="0" smtClean="0"/>
                  <a:t>{</a:t>
                </a:r>
                <a:r>
                  <a:rPr lang="en-US" i="1" dirty="0"/>
                  <a:t/>
                </a:r>
                <a:br>
                  <a:rPr lang="en-US" i="1" dirty="0"/>
                </a:br>
                <a:r>
                  <a:rPr lang="en-US" i="1" dirty="0"/>
                  <a:t>          </a:t>
                </a:r>
                <a:r>
                  <a:rPr lang="en-US" dirty="0" err="1"/>
                  <a:t>triplet.sendToSrc</a:t>
                </a:r>
                <a:r>
                  <a:rPr lang="en-US" dirty="0"/>
                  <a:t>((Buffer(</a:t>
                </a:r>
                <a:r>
                  <a:rPr lang="en-US" dirty="0" err="1"/>
                  <a:t>triplet.dstId</a:t>
                </a:r>
                <a:r>
                  <a:rPr lang="en-US" dirty="0"/>
                  <a:t>), triplet.dstAttr._1))</a:t>
                </a:r>
                <a:br>
                  <a:rPr lang="en-US" dirty="0"/>
                </a:br>
                <a:r>
                  <a:rPr lang="en-US" dirty="0"/>
                  <a:t>        }</a:t>
                </a:r>
                <a:br>
                  <a:rPr lang="en-US" dirty="0"/>
                </a:br>
                <a:r>
                  <a:rPr lang="en-US" dirty="0"/>
                  <a:t>      }</a:t>
                </a:r>
                <a:br>
                  <a:rPr lang="en-US" dirty="0"/>
                </a:br>
                <a:r>
                  <a:rPr lang="en-US" dirty="0"/>
                  <a:t>    },</a:t>
                </a:r>
                <a:br>
                  <a:rPr lang="en-US" dirty="0"/>
                </a:br>
                <a:r>
                  <a:rPr lang="en-US" dirty="0" smtClean="0"/>
                  <a:t>//</a:t>
                </a:r>
                <a:r>
                  <a:rPr lang="en-US" dirty="0"/>
                  <a:t>merge message</a:t>
                </a:r>
                <a:br>
                  <a:rPr lang="en-US" dirty="0"/>
                </a:br>
                <a:r>
                  <a:rPr lang="en-US" dirty="0"/>
                  <a:t> (n1, n2) =&gt; (n1._1 ++ n2._1, n1._2 + n2._2)</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06292" y="1825624"/>
                <a:ext cx="9980908" cy="4800259"/>
              </a:xfrm>
              <a:blipFill rotWithShape="0">
                <a:blip r:embed="rId3"/>
                <a:stretch>
                  <a:fillRect l="-550" t="-1269" b="-1777"/>
                </a:stretch>
              </a:blipFill>
            </p:spPr>
            <p:txBody>
              <a:bodyPr/>
              <a:lstStyle/>
              <a:p>
                <a:r>
                  <a:rPr lang="en-US">
                    <a:noFill/>
                  </a:rPr>
                  <a:t> </a:t>
                </a:r>
              </a:p>
            </p:txBody>
          </p:sp>
        </mc:Fallback>
      </mc:AlternateContent>
    </p:spTree>
    <p:extLst>
      <p:ext uri="{BB962C8B-B14F-4D97-AF65-F5344CB8AC3E}">
        <p14:creationId xmlns:p14="http://schemas.microsoft.com/office/powerpoint/2010/main" val="269406793"/>
      </p:ext>
    </p:extLst>
  </p:cSld>
  <p:clrMapOvr>
    <a:masterClrMapping/>
  </p:clrMapOvr>
  <mc:AlternateContent xmlns:mc="http://schemas.openxmlformats.org/markup-compatibility/2006" xmlns:p14="http://schemas.microsoft.com/office/powerpoint/2010/main">
    <mc:Choice Requires="p14">
      <p:transition spd="slow" p14:dur="2000" advTm="41499"/>
    </mc:Choice>
    <mc:Fallback xmlns="">
      <p:transition spd="slow" advTm="4149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3.3 Partition Module</a:t>
            </a:r>
            <a:endParaRPr lang="en-US" dirty="0"/>
          </a:p>
        </p:txBody>
      </p:sp>
      <p:sp>
        <p:nvSpPr>
          <p:cNvPr id="15"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p:cNvSpPr>
            <a:spLocks noChangeArrowheads="1"/>
          </p:cNvSpPr>
          <p:nvPr/>
        </p:nvSpPr>
        <p:spPr bwMode="auto">
          <a:xfrm>
            <a:off x="1781906" y="1472339"/>
            <a:ext cx="167540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p:cNvSpPr/>
          <p:nvPr/>
        </p:nvSpPr>
        <p:spPr>
          <a:xfrm>
            <a:off x="1978469" y="1581889"/>
            <a:ext cx="8694549" cy="4524315"/>
          </a:xfrm>
          <a:prstGeom prst="rect">
            <a:avLst/>
          </a:prstGeom>
        </p:spPr>
        <p:txBody>
          <a:bodyPr wrap="square">
            <a:spAutoFit/>
          </a:bodyPr>
          <a:lstStyle/>
          <a:p>
            <a:pPr>
              <a:lnSpc>
                <a:spcPct val="200000"/>
              </a:lnSpc>
            </a:pPr>
            <a:r>
              <a:rPr lang="en-US" b="1" dirty="0" err="1">
                <a:latin typeface="Times New Roman" charset="0"/>
                <a:ea typeface="DengXian" charset="-122"/>
                <a:cs typeface="Times New Roman" charset="0"/>
              </a:rPr>
              <a:t>Graph.</a:t>
            </a:r>
            <a:r>
              <a:rPr lang="en-US" b="1" i="1" dirty="0" err="1">
                <a:effectLst/>
                <a:latin typeface="Times New Roman" charset="0"/>
                <a:ea typeface="DengXian" charset="-122"/>
                <a:cs typeface="Times New Roman" charset="0"/>
              </a:rPr>
              <a:t>aggregateMessages</a:t>
            </a:r>
            <a:r>
              <a:rPr lang="en-US" b="1" i="1" dirty="0">
                <a:effectLst/>
                <a:latin typeface="Times New Roman" charset="0"/>
                <a:ea typeface="DengXian" charset="-122"/>
                <a:cs typeface="Times New Roman" charset="0"/>
              </a:rPr>
              <a:t>() </a:t>
            </a:r>
            <a:r>
              <a:rPr lang="en-US" dirty="0">
                <a:effectLst/>
                <a:latin typeface="Times New Roman" charset="0"/>
                <a:ea typeface="DengXian" charset="-122"/>
                <a:cs typeface="Times New Roman" charset="0"/>
              </a:rPr>
              <a:t>is provided in Spark </a:t>
            </a:r>
            <a:r>
              <a:rPr lang="en-US" dirty="0" err="1">
                <a:effectLst/>
                <a:latin typeface="Times New Roman" charset="0"/>
                <a:ea typeface="DengXian" charset="-122"/>
                <a:cs typeface="Times New Roman" charset="0"/>
              </a:rPr>
              <a:t>GraphX</a:t>
            </a:r>
            <a:r>
              <a:rPr lang="en-US" dirty="0">
                <a:effectLst/>
                <a:latin typeface="Times New Roman" charset="0"/>
                <a:ea typeface="DengXian" charset="-122"/>
                <a:cs typeface="Times New Roman" charset="0"/>
              </a:rPr>
              <a:t> </a:t>
            </a:r>
            <a:r>
              <a:rPr lang="en-US" dirty="0" smtClean="0">
                <a:effectLst/>
                <a:latin typeface="Times New Roman" charset="0"/>
                <a:ea typeface="DengXian" charset="-122"/>
                <a:cs typeface="Times New Roman" charset="0"/>
              </a:rPr>
              <a:t>library.</a:t>
            </a:r>
          </a:p>
          <a:p>
            <a:pPr>
              <a:lnSpc>
                <a:spcPct val="200000"/>
              </a:lnSpc>
            </a:pPr>
            <a:r>
              <a:rPr lang="en-US" dirty="0" smtClean="0">
                <a:effectLst/>
                <a:latin typeface="Times New Roman" charset="0"/>
                <a:ea typeface="DengXian" charset="-122"/>
                <a:cs typeface="Times New Roman" charset="0"/>
              </a:rPr>
              <a:t>This </a:t>
            </a:r>
            <a:r>
              <a:rPr lang="en-US" dirty="0">
                <a:effectLst/>
                <a:latin typeface="Times New Roman" charset="0"/>
                <a:ea typeface="DengXian" charset="-122"/>
                <a:cs typeface="Times New Roman" charset="0"/>
              </a:rPr>
              <a:t>function transfers messages along the neighboring edges and from neighboring vertices to each vertex, and merges messages for each vertex. </a:t>
            </a:r>
            <a:endParaRPr lang="en-US" dirty="0" smtClean="0">
              <a:effectLst/>
              <a:latin typeface="Times New Roman" charset="0"/>
              <a:ea typeface="DengXian" charset="-122"/>
              <a:cs typeface="Times New Roman" charset="0"/>
            </a:endParaRPr>
          </a:p>
          <a:p>
            <a:pPr>
              <a:lnSpc>
                <a:spcPct val="200000"/>
              </a:lnSpc>
            </a:pPr>
            <a:r>
              <a:rPr lang="en-US" dirty="0" smtClean="0">
                <a:effectLst/>
                <a:latin typeface="Times New Roman" charset="0"/>
                <a:ea typeface="DengXian" charset="-122"/>
                <a:cs typeface="Times New Roman" charset="0"/>
              </a:rPr>
              <a:t>Its first </a:t>
            </a:r>
            <a:r>
              <a:rPr lang="en-US" dirty="0">
                <a:effectLst/>
                <a:latin typeface="Times New Roman" charset="0"/>
                <a:ea typeface="DengXian" charset="-122"/>
                <a:cs typeface="Times New Roman" charset="0"/>
              </a:rPr>
              <a:t>parameter is the type of message to be sent to each vertex. </a:t>
            </a:r>
            <a:endParaRPr lang="en-US" dirty="0" smtClean="0">
              <a:effectLst/>
              <a:latin typeface="Times New Roman" charset="0"/>
              <a:ea typeface="DengXian" charset="-122"/>
              <a:cs typeface="Times New Roman" charset="0"/>
            </a:endParaRPr>
          </a:p>
          <a:p>
            <a:pPr>
              <a:lnSpc>
                <a:spcPct val="200000"/>
              </a:lnSpc>
            </a:pPr>
            <a:r>
              <a:rPr lang="en-US" dirty="0" smtClean="0">
                <a:effectLst/>
                <a:latin typeface="Times New Roman" charset="0"/>
                <a:ea typeface="DengXian" charset="-122"/>
                <a:cs typeface="Times New Roman" charset="0"/>
              </a:rPr>
              <a:t>The </a:t>
            </a:r>
            <a:r>
              <a:rPr lang="en-US" dirty="0">
                <a:effectLst/>
                <a:latin typeface="Times New Roman" charset="0"/>
                <a:ea typeface="DengXian" charset="-122"/>
                <a:cs typeface="Times New Roman" charset="0"/>
              </a:rPr>
              <a:t>second parameter is </a:t>
            </a:r>
            <a:r>
              <a:rPr lang="en-US" b="1" i="1" dirty="0" err="1">
                <a:effectLst/>
                <a:latin typeface="Times New Roman" charset="0"/>
                <a:ea typeface="DengXian" charset="-122"/>
                <a:cs typeface="Times New Roman" charset="0"/>
              </a:rPr>
              <a:t>sendMsg</a:t>
            </a:r>
            <a:r>
              <a:rPr lang="en-US" i="1" dirty="0">
                <a:effectLst/>
                <a:latin typeface="Times New Roman" charset="0"/>
                <a:ea typeface="DengXian" charset="-122"/>
                <a:cs typeface="Times New Roman" charset="0"/>
              </a:rPr>
              <a:t>()</a:t>
            </a:r>
            <a:r>
              <a:rPr lang="en-US" dirty="0">
                <a:effectLst/>
                <a:latin typeface="Times New Roman" charset="0"/>
                <a:ea typeface="DengXian" charset="-122"/>
                <a:cs typeface="Times New Roman" charset="0"/>
              </a:rPr>
              <a:t> function defined by user, which runs on each edge and sends messages to neighboring vertices. </a:t>
            </a:r>
            <a:endParaRPr lang="en-US" dirty="0" smtClean="0">
              <a:effectLst/>
              <a:latin typeface="Times New Roman" charset="0"/>
              <a:ea typeface="DengXian" charset="-122"/>
              <a:cs typeface="Times New Roman" charset="0"/>
            </a:endParaRPr>
          </a:p>
          <a:p>
            <a:pPr>
              <a:lnSpc>
                <a:spcPct val="200000"/>
              </a:lnSpc>
            </a:pPr>
            <a:r>
              <a:rPr lang="en-US" dirty="0" smtClean="0">
                <a:effectLst/>
                <a:latin typeface="Times New Roman" charset="0"/>
                <a:ea typeface="DengXian" charset="-122"/>
                <a:cs typeface="Times New Roman" charset="0"/>
              </a:rPr>
              <a:t>The </a:t>
            </a:r>
            <a:r>
              <a:rPr lang="en-US" dirty="0">
                <a:effectLst/>
                <a:latin typeface="Times New Roman" charset="0"/>
                <a:ea typeface="DengXian" charset="-122"/>
                <a:cs typeface="Times New Roman" charset="0"/>
              </a:rPr>
              <a:t>third parameter is </a:t>
            </a:r>
            <a:r>
              <a:rPr lang="en-US" b="1" i="1" dirty="0" err="1">
                <a:effectLst/>
                <a:latin typeface="Times New Roman" charset="0"/>
                <a:ea typeface="DengXian" charset="-122"/>
                <a:cs typeface="Times New Roman" charset="0"/>
              </a:rPr>
              <a:t>mergeMsg</a:t>
            </a:r>
            <a:r>
              <a:rPr lang="en-US" i="1" dirty="0">
                <a:effectLst/>
                <a:latin typeface="Times New Roman" charset="0"/>
                <a:ea typeface="DengXian" charset="-122"/>
                <a:cs typeface="Times New Roman" charset="0"/>
              </a:rPr>
              <a:t>()</a:t>
            </a:r>
            <a:r>
              <a:rPr lang="en-US" dirty="0">
                <a:effectLst/>
                <a:latin typeface="Times New Roman" charset="0"/>
                <a:ea typeface="DengXian" charset="-122"/>
                <a:cs typeface="Times New Roman" charset="0"/>
              </a:rPr>
              <a:t> function defined by user, which combines messages destined to the same vertex. </a:t>
            </a:r>
            <a:endParaRPr lang="en-US" sz="2000" dirty="0">
              <a:effectLst/>
              <a:latin typeface="Times New Roman" charset="0"/>
              <a:ea typeface="DengXian" charset="-122"/>
              <a:cs typeface="Times New Roman" charset="0"/>
            </a:endParaRPr>
          </a:p>
        </p:txBody>
      </p:sp>
    </p:spTree>
    <p:extLst>
      <p:ext uri="{BB962C8B-B14F-4D97-AF65-F5344CB8AC3E}">
        <p14:creationId xmlns:p14="http://schemas.microsoft.com/office/powerpoint/2010/main" val="1774058784"/>
      </p:ext>
    </p:extLst>
  </p:cSld>
  <p:clrMapOvr>
    <a:masterClrMapping/>
  </p:clrMapOvr>
  <mc:AlternateContent xmlns:mc="http://schemas.openxmlformats.org/markup-compatibility/2006" xmlns:p14="http://schemas.microsoft.com/office/powerpoint/2010/main">
    <mc:Choice Requires="p14">
      <p:transition spd="slow" p14:dur="2000" advTm="4299"/>
    </mc:Choice>
    <mc:Fallback xmlns="">
      <p:transition spd="slow" advTm="4299"/>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3.4 Solver Module </a:t>
            </a:r>
            <a:endParaRPr lang="en-US" dirty="0"/>
          </a:p>
        </p:txBody>
      </p:sp>
      <p:sp>
        <p:nvSpPr>
          <p:cNvPr id="3" name="Content Placeholder 2"/>
          <p:cNvSpPr>
            <a:spLocks noGrp="1"/>
          </p:cNvSpPr>
          <p:nvPr>
            <p:ph idx="1"/>
          </p:nvPr>
        </p:nvSpPr>
        <p:spPr>
          <a:xfrm>
            <a:off x="2589212" y="2133599"/>
            <a:ext cx="8915400" cy="4361793"/>
          </a:xfrm>
        </p:spPr>
        <p:txBody>
          <a:bodyPr>
            <a:normAutofit/>
          </a:bodyPr>
          <a:lstStyle/>
          <a:p>
            <a:r>
              <a:rPr lang="en-US" dirty="0" smtClean="0"/>
              <a:t>Sub-problems are solved </a:t>
            </a:r>
            <a:r>
              <a:rPr lang="en-US" smtClean="0"/>
              <a:t>in parallel</a:t>
            </a:r>
          </a:p>
          <a:p>
            <a:r>
              <a:rPr lang="en-US" dirty="0" smtClean="0"/>
              <a:t>We can use any state-of-art MWC algorithms in this step</a:t>
            </a:r>
          </a:p>
          <a:p>
            <a:r>
              <a:rPr lang="en-US" dirty="0" smtClean="0"/>
              <a:t>We use </a:t>
            </a:r>
            <a:r>
              <a:rPr lang="en-US" dirty="0" err="1" smtClean="0"/>
              <a:t>FastWClq</a:t>
            </a:r>
            <a:r>
              <a:rPr lang="en-US" dirty="0" smtClean="0"/>
              <a:t> algorithm in [6] in PS-MWC</a:t>
            </a:r>
          </a:p>
          <a:p>
            <a:pPr marL="800100" lvl="2" indent="0">
              <a:buNone/>
            </a:pPr>
            <a:r>
              <a:rPr lang="en-US" dirty="0"/>
              <a:t>Main </a:t>
            </a:r>
            <a:r>
              <a:rPr lang="en-US" dirty="0" smtClean="0"/>
              <a:t>Ideas of </a:t>
            </a:r>
            <a:r>
              <a:rPr lang="en-US" dirty="0" err="1"/>
              <a:t>FastWClq</a:t>
            </a:r>
            <a:r>
              <a:rPr lang="en-US" dirty="0"/>
              <a:t> </a:t>
            </a:r>
            <a:r>
              <a:rPr lang="en-US" dirty="0" smtClean="0"/>
              <a:t>:</a:t>
            </a:r>
            <a:endParaRPr lang="en-US" dirty="0"/>
          </a:p>
          <a:p>
            <a:pPr lvl="2"/>
            <a:r>
              <a:rPr lang="en-US" dirty="0"/>
              <a:t>A function for estimating the benefit of adding a vertex</a:t>
            </a:r>
          </a:p>
          <a:p>
            <a:pPr lvl="2"/>
            <a:r>
              <a:rPr lang="en-US" dirty="0"/>
              <a:t>A BMS heuristic for choosing the adding vertex</a:t>
            </a:r>
          </a:p>
          <a:p>
            <a:pPr lvl="2"/>
            <a:r>
              <a:rPr lang="en-US" dirty="0"/>
              <a:t>A fast and effective graph reduction </a:t>
            </a:r>
            <a:r>
              <a:rPr lang="en-US" dirty="0" smtClean="0"/>
              <a:t>algorithm</a:t>
            </a:r>
          </a:p>
          <a:p>
            <a:r>
              <a:rPr lang="en-US" dirty="0" smtClean="0"/>
              <a:t>While getting cliques with greater weight than </a:t>
            </a:r>
            <a:r>
              <a:rPr lang="en-US" i="1" dirty="0" err="1" smtClean="0"/>
              <a:t>global_max_weight</a:t>
            </a:r>
            <a:r>
              <a:rPr lang="en-US" i="1" dirty="0" smtClean="0"/>
              <a:t>, update </a:t>
            </a:r>
            <a:r>
              <a:rPr lang="en-US" i="1" dirty="0" err="1" smtClean="0"/>
              <a:t>global_max_weight</a:t>
            </a:r>
            <a:r>
              <a:rPr lang="en-US" i="1" dirty="0" smtClean="0"/>
              <a:t> to be </a:t>
            </a:r>
            <a:r>
              <a:rPr lang="en-US" dirty="0"/>
              <a:t>greater </a:t>
            </a:r>
            <a:r>
              <a:rPr lang="en-US" i="1" dirty="0" smtClean="0"/>
              <a:t>value</a:t>
            </a:r>
          </a:p>
          <a:p>
            <a:r>
              <a:rPr lang="en-US" dirty="0" smtClean="0"/>
              <a:t>For each sub-problem, use</a:t>
            </a:r>
            <a:r>
              <a:rPr lang="en-US" i="1" dirty="0" smtClean="0"/>
              <a:t> </a:t>
            </a:r>
            <a:r>
              <a:rPr lang="en-US" i="1" dirty="0" err="1" smtClean="0"/>
              <a:t>global_max_weight</a:t>
            </a:r>
            <a:r>
              <a:rPr lang="en-US" i="1" dirty="0" smtClean="0"/>
              <a:t> to prune it before and during solving it</a:t>
            </a:r>
            <a:endParaRPr lang="en-US" dirty="0"/>
          </a:p>
        </p:txBody>
      </p:sp>
    </p:spTree>
    <p:extLst>
      <p:ext uri="{BB962C8B-B14F-4D97-AF65-F5344CB8AC3E}">
        <p14:creationId xmlns:p14="http://schemas.microsoft.com/office/powerpoint/2010/main" val="361800775"/>
      </p:ext>
    </p:extLst>
  </p:cSld>
  <p:clrMapOvr>
    <a:masterClrMapping/>
  </p:clrMapOvr>
  <mc:AlternateContent xmlns:mc="http://schemas.openxmlformats.org/markup-compatibility/2006" xmlns:p14="http://schemas.microsoft.com/office/powerpoint/2010/main">
    <mc:Choice Requires="p14">
      <p:transition spd="slow" p14:dur="2000" advTm="112222"/>
    </mc:Choice>
    <mc:Fallback xmlns="">
      <p:transition spd="slow" advTm="112222"/>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3.5 </a:t>
            </a:r>
            <a:r>
              <a:rPr lang="en-US" dirty="0" err="1" smtClean="0"/>
              <a:t>ZKHelper</a:t>
            </a:r>
            <a:r>
              <a:rPr lang="en-US" dirty="0" smtClean="0"/>
              <a:t> Module</a:t>
            </a:r>
            <a:endParaRPr lang="en-US" dirty="0"/>
          </a:p>
        </p:txBody>
      </p:sp>
      <p:sp>
        <p:nvSpPr>
          <p:cNvPr id="3" name="Content Placeholder 2"/>
          <p:cNvSpPr>
            <a:spLocks noGrp="1"/>
          </p:cNvSpPr>
          <p:nvPr>
            <p:ph idx="1"/>
          </p:nvPr>
        </p:nvSpPr>
        <p:spPr>
          <a:xfrm>
            <a:off x="2236763" y="2133600"/>
            <a:ext cx="9267849" cy="4436012"/>
          </a:xfrm>
        </p:spPr>
        <p:txBody>
          <a:bodyPr>
            <a:normAutofit/>
          </a:bodyPr>
          <a:lstStyle/>
          <a:p>
            <a:pPr marL="0" indent="0">
              <a:buNone/>
            </a:pPr>
            <a:r>
              <a:rPr lang="en-US" dirty="0" smtClean="0"/>
              <a:t>Through </a:t>
            </a:r>
            <a:r>
              <a:rPr lang="en-US" dirty="0" err="1" smtClean="0"/>
              <a:t>ZKHepler</a:t>
            </a:r>
            <a:r>
              <a:rPr lang="en-US" dirty="0" smtClean="0"/>
              <a:t> module, </a:t>
            </a:r>
            <a:r>
              <a:rPr lang="en-US" b="1" dirty="0" smtClean="0"/>
              <a:t>Driver</a:t>
            </a:r>
            <a:r>
              <a:rPr lang="en-US" dirty="0" smtClean="0"/>
              <a:t> </a:t>
            </a:r>
            <a:r>
              <a:rPr lang="en-US" dirty="0"/>
              <a:t>program connects to </a:t>
            </a:r>
            <a:r>
              <a:rPr lang="en-US" dirty="0" err="1"/>
              <a:t>ZooKeeper</a:t>
            </a:r>
            <a:r>
              <a:rPr lang="en-US" dirty="0"/>
              <a:t> server, </a:t>
            </a:r>
            <a:r>
              <a:rPr lang="en-US" b="1" dirty="0"/>
              <a:t>creates</a:t>
            </a:r>
            <a:r>
              <a:rPr lang="en-US" dirty="0"/>
              <a:t> </a:t>
            </a:r>
            <a:r>
              <a:rPr lang="en-US" dirty="0" err="1"/>
              <a:t>znode</a:t>
            </a:r>
            <a:r>
              <a:rPr lang="en-US" dirty="0"/>
              <a:t> /MWCL and </a:t>
            </a:r>
            <a:r>
              <a:rPr lang="en-US" b="1" dirty="0"/>
              <a:t>initialize</a:t>
            </a:r>
            <a:r>
              <a:rPr lang="en-US" dirty="0"/>
              <a:t> its value to be weight of clique we get in step1;</a:t>
            </a:r>
          </a:p>
          <a:p>
            <a:pPr marL="0" indent="0">
              <a:buNone/>
            </a:pPr>
            <a:r>
              <a:rPr lang="en-US" dirty="0"/>
              <a:t>Through </a:t>
            </a:r>
            <a:r>
              <a:rPr lang="en-US" dirty="0" err="1"/>
              <a:t>ZKHepler</a:t>
            </a:r>
            <a:r>
              <a:rPr lang="en-US" dirty="0"/>
              <a:t> module, </a:t>
            </a:r>
            <a:r>
              <a:rPr lang="en-US" b="1" dirty="0" smtClean="0"/>
              <a:t>Executors</a:t>
            </a:r>
            <a:r>
              <a:rPr lang="en-US" dirty="0" smtClean="0"/>
              <a:t> </a:t>
            </a:r>
            <a:r>
              <a:rPr lang="en-US" dirty="0"/>
              <a:t>connect to </a:t>
            </a:r>
            <a:r>
              <a:rPr lang="en-US" dirty="0" err="1"/>
              <a:t>ZooKeeper</a:t>
            </a:r>
            <a:r>
              <a:rPr lang="en-US" dirty="0"/>
              <a:t> server, </a:t>
            </a:r>
            <a:r>
              <a:rPr lang="en-US" b="1" dirty="0"/>
              <a:t>read</a:t>
            </a:r>
            <a:r>
              <a:rPr lang="en-US" dirty="0"/>
              <a:t> value of </a:t>
            </a:r>
            <a:r>
              <a:rPr lang="en-US" dirty="0" err="1"/>
              <a:t>znode</a:t>
            </a:r>
            <a:r>
              <a:rPr lang="en-US" dirty="0"/>
              <a:t> /MWCL, and </a:t>
            </a:r>
            <a:r>
              <a:rPr lang="en-US" b="1" dirty="0"/>
              <a:t>update</a:t>
            </a:r>
            <a:r>
              <a:rPr lang="en-US" dirty="0"/>
              <a:t> this value when a clique with greater weight is found</a:t>
            </a:r>
            <a:r>
              <a:rPr lang="en-US" dirty="0" smtClean="0"/>
              <a:t>;</a:t>
            </a:r>
            <a:endParaRPr lang="en-US" i="1" dirty="0" smtClean="0"/>
          </a:p>
          <a:p>
            <a:pPr lvl="0"/>
            <a:endParaRPr lang="en-US" i="1" dirty="0"/>
          </a:p>
          <a:p>
            <a:pPr lvl="0"/>
            <a:r>
              <a:rPr lang="en-US" i="1" dirty="0" err="1" smtClean="0"/>
              <a:t>startZK</a:t>
            </a:r>
            <a:r>
              <a:rPr lang="en-US" i="1" dirty="0"/>
              <a:t>()</a:t>
            </a:r>
            <a:r>
              <a:rPr lang="en-US" dirty="0"/>
              <a:t> is called by driver and executors, to initiate a client connection to </a:t>
            </a:r>
            <a:r>
              <a:rPr lang="en-US" dirty="0" err="1"/>
              <a:t>ZooKeeper</a:t>
            </a:r>
            <a:r>
              <a:rPr lang="en-US" dirty="0"/>
              <a:t> server;</a:t>
            </a:r>
          </a:p>
          <a:p>
            <a:pPr lvl="0"/>
            <a:r>
              <a:rPr lang="en-US" i="1" dirty="0" err="1"/>
              <a:t>initializeZNode</a:t>
            </a:r>
            <a:r>
              <a:rPr lang="en-US" i="1" dirty="0"/>
              <a:t>()</a:t>
            </a:r>
            <a:r>
              <a:rPr lang="en-US" dirty="0"/>
              <a:t> is called by driver, to create the </a:t>
            </a:r>
            <a:r>
              <a:rPr lang="en-US" dirty="0" err="1"/>
              <a:t>znode</a:t>
            </a:r>
            <a:r>
              <a:rPr lang="en-US" dirty="0"/>
              <a:t> and initialize it with the input value;</a:t>
            </a:r>
          </a:p>
          <a:p>
            <a:pPr lvl="0"/>
            <a:r>
              <a:rPr lang="en-US" i="1" dirty="0" err="1"/>
              <a:t>readWeightFromZookeeper</a:t>
            </a:r>
            <a:r>
              <a:rPr lang="en-US" i="1" dirty="0"/>
              <a:t>()</a:t>
            </a:r>
            <a:r>
              <a:rPr lang="en-US" dirty="0"/>
              <a:t> is called by driver and executors, to read the data in the </a:t>
            </a:r>
            <a:r>
              <a:rPr lang="en-US" dirty="0" err="1"/>
              <a:t>znode</a:t>
            </a:r>
            <a:r>
              <a:rPr lang="en-US" dirty="0"/>
              <a:t>;</a:t>
            </a:r>
          </a:p>
          <a:p>
            <a:pPr lvl="0"/>
            <a:r>
              <a:rPr lang="en-US" i="1" dirty="0" err="1"/>
              <a:t>updateZNode</a:t>
            </a:r>
            <a:r>
              <a:rPr lang="en-US" i="1" dirty="0"/>
              <a:t>()</a:t>
            </a:r>
            <a:r>
              <a:rPr lang="en-US" dirty="0"/>
              <a:t> is called by executors, to update the data in the </a:t>
            </a:r>
            <a:r>
              <a:rPr lang="en-US" dirty="0" err="1"/>
              <a:t>znode</a:t>
            </a:r>
            <a:r>
              <a:rPr lang="en-US" dirty="0" smtClean="0"/>
              <a:t>.</a:t>
            </a:r>
            <a:endParaRPr lang="en-US" dirty="0"/>
          </a:p>
        </p:txBody>
      </p:sp>
    </p:spTree>
    <p:extLst>
      <p:ext uri="{BB962C8B-B14F-4D97-AF65-F5344CB8AC3E}">
        <p14:creationId xmlns:p14="http://schemas.microsoft.com/office/powerpoint/2010/main" val="405327070"/>
      </p:ext>
    </p:extLst>
  </p:cSld>
  <p:clrMapOvr>
    <a:masterClrMapping/>
  </p:clrMapOvr>
  <mc:AlternateContent xmlns:mc="http://schemas.openxmlformats.org/markup-compatibility/2006" xmlns:p14="http://schemas.microsoft.com/office/powerpoint/2010/main">
    <mc:Choice Requires="p14">
      <p:transition spd="slow" p14:dur="2000" advTm="48201"/>
    </mc:Choice>
    <mc:Fallback xmlns="">
      <p:transition spd="slow" advTm="48201"/>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970" y="650442"/>
            <a:ext cx="10515600" cy="1325563"/>
          </a:xfrm>
        </p:spPr>
        <p:txBody>
          <a:bodyPr/>
          <a:lstStyle/>
          <a:p>
            <a:r>
              <a:rPr lang="en-US" dirty="0" smtClean="0"/>
              <a:t>3.6 A Small Example</a:t>
            </a:r>
            <a:endParaRPr lang="en-US" dirty="0"/>
          </a:p>
        </p:txBody>
      </p:sp>
      <p:pic>
        <p:nvPicPr>
          <p:cNvPr id="53" name="Content Placeholder 5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741" y="2070718"/>
            <a:ext cx="6382792" cy="3246802"/>
          </a:xfrm>
        </p:spPr>
      </p:pic>
      <p:sp>
        <p:nvSpPr>
          <p:cNvPr id="51" name="TextBox 50"/>
          <p:cNvSpPr txBox="1"/>
          <p:nvPr/>
        </p:nvSpPr>
        <p:spPr>
          <a:xfrm>
            <a:off x="7414054" y="1082392"/>
            <a:ext cx="4320279" cy="461665"/>
          </a:xfrm>
          <a:prstGeom prst="rect">
            <a:avLst/>
          </a:prstGeom>
          <a:noFill/>
        </p:spPr>
        <p:txBody>
          <a:bodyPr wrap="square" rtlCol="0">
            <a:spAutoFit/>
          </a:bodyPr>
          <a:lstStyle/>
          <a:p>
            <a:endParaRPr lang="en-US" sz="2400" dirty="0"/>
          </a:p>
        </p:txBody>
      </p:sp>
    </p:spTree>
    <p:extLst>
      <p:ext uri="{BB962C8B-B14F-4D97-AF65-F5344CB8AC3E}">
        <p14:creationId xmlns:p14="http://schemas.microsoft.com/office/powerpoint/2010/main" val="783342203"/>
      </p:ext>
    </p:extLst>
  </p:cSld>
  <p:clrMapOvr>
    <a:masterClrMapping/>
  </p:clrMapOvr>
  <mc:AlternateContent xmlns:mc="http://schemas.openxmlformats.org/markup-compatibility/2006" xmlns:p14="http://schemas.microsoft.com/office/powerpoint/2010/main">
    <mc:Choice Requires="p14">
      <p:transition spd="slow" p14:dur="2000" advTm="46697"/>
    </mc:Choice>
    <mc:Fallback xmlns="">
      <p:transition spd="slow" advTm="46697"/>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7414054" y="1082392"/>
            <a:ext cx="4320279" cy="461665"/>
          </a:xfrm>
          <a:prstGeom prst="rect">
            <a:avLst/>
          </a:prstGeom>
          <a:noFill/>
        </p:spPr>
        <p:txBody>
          <a:bodyPr wrap="square" rtlCol="0">
            <a:spAutoFit/>
          </a:bodyPr>
          <a:lstStyle/>
          <a:p>
            <a:endParaRPr lang="en-US" sz="2400" dirty="0"/>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630" y="1876987"/>
            <a:ext cx="6369424" cy="3542125"/>
          </a:xfrm>
          <a:prstGeom prst="rect">
            <a:avLst/>
          </a:prstGeom>
        </p:spPr>
      </p:pic>
      <p:sp>
        <p:nvSpPr>
          <p:cNvPr id="4" name="Rectangle 3"/>
          <p:cNvSpPr/>
          <p:nvPr/>
        </p:nvSpPr>
        <p:spPr>
          <a:xfrm>
            <a:off x="7871012" y="1774263"/>
            <a:ext cx="3863321" cy="3375283"/>
          </a:xfrm>
          <a:prstGeom prst="rect">
            <a:avLst/>
          </a:prstGeom>
        </p:spPr>
        <p:txBody>
          <a:bodyPr wrap="square">
            <a:spAutoFit/>
          </a:bodyPr>
          <a:lstStyle/>
          <a:p>
            <a:pPr>
              <a:spcAft>
                <a:spcPts val="800"/>
              </a:spcAft>
            </a:pPr>
            <a:r>
              <a:rPr lang="en-US" sz="2000" b="1" dirty="0" smtClean="0"/>
              <a:t>Step 1</a:t>
            </a:r>
            <a:r>
              <a:rPr lang="en-US" sz="2000" dirty="0" smtClean="0"/>
              <a:t>: Get </a:t>
            </a:r>
            <a:r>
              <a:rPr lang="en-US" sz="2000" dirty="0"/>
              <a:t>a clique </a:t>
            </a:r>
            <a:r>
              <a:rPr lang="en-US" sz="2000" dirty="0" smtClean="0"/>
              <a:t>quickly</a:t>
            </a:r>
            <a:endParaRPr lang="en-US" sz="2000" dirty="0"/>
          </a:p>
          <a:p>
            <a:pPr marL="342900" indent="-342900">
              <a:spcAft>
                <a:spcPts val="800"/>
              </a:spcAft>
              <a:buFont typeface="Arial" charset="0"/>
              <a:buChar char="•"/>
            </a:pPr>
            <a:r>
              <a:rPr lang="en-US" sz="2000" dirty="0"/>
              <a:t>Strategy: choose from the candidate set the vertex which has maximum weight into a </a:t>
            </a:r>
            <a:r>
              <a:rPr lang="en-US" sz="2000" dirty="0" smtClean="0"/>
              <a:t>clique</a:t>
            </a:r>
          </a:p>
          <a:p>
            <a:pPr>
              <a:spcAft>
                <a:spcPts val="800"/>
              </a:spcAft>
            </a:pPr>
            <a:endParaRPr lang="en-US" sz="2000" dirty="0"/>
          </a:p>
          <a:p>
            <a:pPr>
              <a:spcAft>
                <a:spcPts val="800"/>
              </a:spcAft>
            </a:pPr>
            <a:r>
              <a:rPr lang="en-US" sz="2000" dirty="0"/>
              <a:t>Clique: {v4, v6}</a:t>
            </a:r>
          </a:p>
          <a:p>
            <a:pPr>
              <a:spcAft>
                <a:spcPts val="800"/>
              </a:spcAft>
            </a:pPr>
            <a:r>
              <a:rPr lang="en-US" sz="2000" dirty="0"/>
              <a:t>Weight of clique: </a:t>
            </a:r>
            <a:r>
              <a:rPr lang="en-US" sz="2000" dirty="0" smtClean="0"/>
              <a:t>59</a:t>
            </a:r>
          </a:p>
          <a:p>
            <a:pPr>
              <a:spcAft>
                <a:spcPts val="800"/>
              </a:spcAft>
            </a:pPr>
            <a:r>
              <a:rPr lang="en-US" sz="2000" dirty="0" smtClean="0"/>
              <a:t>set </a:t>
            </a:r>
            <a:r>
              <a:rPr lang="en-US" sz="2000" i="1" dirty="0" err="1" smtClean="0"/>
              <a:t>global_max_weight</a:t>
            </a:r>
            <a:r>
              <a:rPr lang="en-US" sz="2000" i="1" dirty="0" smtClean="0"/>
              <a:t> = 59</a:t>
            </a:r>
            <a:endParaRPr lang="en-US" sz="2000" dirty="0"/>
          </a:p>
        </p:txBody>
      </p:sp>
      <p:sp>
        <p:nvSpPr>
          <p:cNvPr id="8" name="Title 1"/>
          <p:cNvSpPr txBox="1">
            <a:spLocks/>
          </p:cNvSpPr>
          <p:nvPr/>
        </p:nvSpPr>
        <p:spPr>
          <a:xfrm>
            <a:off x="1929970" y="650442"/>
            <a:ext cx="10515600" cy="13255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3.6 A Small Example </a:t>
            </a:r>
            <a:r>
              <a:rPr lang="mr-IN" dirty="0" smtClean="0"/>
              <a:t>–</a:t>
            </a:r>
            <a:r>
              <a:rPr lang="en-US" dirty="0" smtClean="0"/>
              <a:t> Step 1</a:t>
            </a:r>
            <a:endParaRPr lang="en-US" dirty="0"/>
          </a:p>
        </p:txBody>
      </p:sp>
    </p:spTree>
    <p:extLst>
      <p:ext uri="{BB962C8B-B14F-4D97-AF65-F5344CB8AC3E}">
        <p14:creationId xmlns:p14="http://schemas.microsoft.com/office/powerpoint/2010/main" val="894987003"/>
      </p:ext>
    </p:extLst>
  </p:cSld>
  <p:clrMapOvr>
    <a:masterClrMapping/>
  </p:clrMapOvr>
  <mc:AlternateContent xmlns:mc="http://schemas.openxmlformats.org/markup-compatibility/2006" xmlns:p14="http://schemas.microsoft.com/office/powerpoint/2010/main">
    <mc:Choice Requires="p14">
      <p:transition spd="slow" p14:dur="2000" advTm="142282"/>
    </mc:Choice>
    <mc:Fallback xmlns="">
      <p:transition spd="slow" advTm="142282"/>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6296568" cy="3257830"/>
          </a:xfrm>
        </p:spPr>
      </p:pic>
      <p:sp>
        <p:nvSpPr>
          <p:cNvPr id="5" name="TextBox 4"/>
          <p:cNvSpPr txBox="1"/>
          <p:nvPr/>
        </p:nvSpPr>
        <p:spPr>
          <a:xfrm>
            <a:off x="7522704" y="1690688"/>
            <a:ext cx="4534930" cy="4975721"/>
          </a:xfrm>
          <a:prstGeom prst="rect">
            <a:avLst/>
          </a:prstGeom>
          <a:noFill/>
        </p:spPr>
        <p:txBody>
          <a:bodyPr wrap="square" rtlCol="0">
            <a:spAutoFit/>
          </a:bodyPr>
          <a:lstStyle/>
          <a:p>
            <a:pPr>
              <a:spcAft>
                <a:spcPts val="800"/>
              </a:spcAft>
            </a:pPr>
            <a:r>
              <a:rPr lang="en-US" sz="2000" b="1" dirty="0" smtClean="0"/>
              <a:t>Step 2</a:t>
            </a:r>
            <a:r>
              <a:rPr lang="en-US" sz="2000" dirty="0" smtClean="0"/>
              <a:t>. Get higher-order neighbors for each vertex, and then take each vertex with its higher-order neighbors as sub-problems (in parallel)</a:t>
            </a:r>
          </a:p>
          <a:p>
            <a:pPr>
              <a:spcAft>
                <a:spcPts val="800"/>
              </a:spcAft>
            </a:pPr>
            <a:endParaRPr lang="en-US" sz="2000" dirty="0"/>
          </a:p>
          <a:p>
            <a:pPr>
              <a:spcAft>
                <a:spcPts val="800"/>
              </a:spcAft>
            </a:pPr>
            <a:r>
              <a:rPr lang="en-US" sz="2000" dirty="0" smtClean="0"/>
              <a:t>Strategy: each </a:t>
            </a:r>
            <a:r>
              <a:rPr lang="en-US" sz="2000" dirty="0"/>
              <a:t>vertex </a:t>
            </a:r>
            <a:r>
              <a:rPr lang="en-US" sz="2000" dirty="0" smtClean="0"/>
              <a:t>sends </a:t>
            </a:r>
            <a:r>
              <a:rPr lang="en-US" sz="2000" dirty="0"/>
              <a:t>messages to its </a:t>
            </a:r>
            <a:r>
              <a:rPr lang="en-US" sz="2000" dirty="0" smtClean="0"/>
              <a:t>lower-order neighbor </a:t>
            </a:r>
            <a:r>
              <a:rPr lang="en-US" sz="2000" dirty="0"/>
              <a:t>and </a:t>
            </a:r>
            <a:r>
              <a:rPr lang="en-US" sz="2000" dirty="0" smtClean="0"/>
              <a:t>merges </a:t>
            </a:r>
            <a:r>
              <a:rPr lang="en-US" sz="2000" dirty="0"/>
              <a:t>messages it </a:t>
            </a:r>
            <a:r>
              <a:rPr lang="en-US" sz="2000" dirty="0" smtClean="0"/>
              <a:t>received</a:t>
            </a:r>
          </a:p>
          <a:p>
            <a:pPr>
              <a:spcAft>
                <a:spcPts val="800"/>
              </a:spcAft>
            </a:pPr>
            <a:endParaRPr lang="en-US" sz="2000" dirty="0"/>
          </a:p>
          <a:p>
            <a:pPr>
              <a:spcAft>
                <a:spcPts val="800"/>
              </a:spcAft>
            </a:pPr>
            <a:r>
              <a:rPr lang="en-US" sz="2000" dirty="0" smtClean="0"/>
              <a:t>Strength: </a:t>
            </a:r>
            <a:r>
              <a:rPr lang="en-US" sz="2000" dirty="0"/>
              <a:t>Don’t need to sort the </a:t>
            </a:r>
            <a:r>
              <a:rPr lang="en-US" sz="2000" dirty="0" smtClean="0"/>
              <a:t>vertices</a:t>
            </a:r>
            <a:r>
              <a:rPr lang="en-US" sz="2000" dirty="0"/>
              <a:t> </a:t>
            </a:r>
            <a:r>
              <a:rPr lang="en-US" sz="2000" dirty="0" smtClean="0"/>
              <a:t>as other papers do</a:t>
            </a:r>
          </a:p>
          <a:p>
            <a:pPr marL="457200" indent="-457200">
              <a:buAutoNum type="arabicParenBoth"/>
            </a:pPr>
            <a:endParaRPr lang="en-US" sz="2400" dirty="0"/>
          </a:p>
        </p:txBody>
      </p:sp>
      <p:grpSp>
        <p:nvGrpSpPr>
          <p:cNvPr id="8" name="Group 7"/>
          <p:cNvGrpSpPr/>
          <p:nvPr/>
        </p:nvGrpSpPr>
        <p:grpSpPr>
          <a:xfrm>
            <a:off x="2048051" y="5524330"/>
            <a:ext cx="4445740" cy="646331"/>
            <a:chOff x="880035" y="5159219"/>
            <a:chExt cx="4445740" cy="646331"/>
          </a:xfrm>
        </p:grpSpPr>
        <p:cxnSp>
          <p:nvCxnSpPr>
            <p:cNvPr id="9" name="Straight Arrow Connector 8"/>
            <p:cNvCxnSpPr/>
            <p:nvPr/>
          </p:nvCxnSpPr>
          <p:spPr>
            <a:xfrm>
              <a:off x="880035" y="5368302"/>
              <a:ext cx="9502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086549" y="5159219"/>
              <a:ext cx="3239226" cy="646331"/>
            </a:xfrm>
            <a:prstGeom prst="rect">
              <a:avLst/>
            </a:prstGeom>
            <a:noFill/>
          </p:spPr>
          <p:txBody>
            <a:bodyPr wrap="square" rtlCol="0">
              <a:spAutoFit/>
            </a:bodyPr>
            <a:lstStyle/>
            <a:p>
              <a:r>
                <a:rPr lang="en-US" dirty="0" smtClean="0"/>
                <a:t>The arrow denotes the direction of messages</a:t>
              </a:r>
              <a:endParaRPr lang="en-US" dirty="0"/>
            </a:p>
          </p:txBody>
        </p:sp>
      </p:grpSp>
      <p:sp>
        <p:nvSpPr>
          <p:cNvPr id="11" name="Title 1"/>
          <p:cNvSpPr txBox="1">
            <a:spLocks/>
          </p:cNvSpPr>
          <p:nvPr/>
        </p:nvSpPr>
        <p:spPr>
          <a:xfrm>
            <a:off x="1929970" y="650442"/>
            <a:ext cx="10515600" cy="13255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3.6 A Small Example </a:t>
            </a:r>
            <a:r>
              <a:rPr lang="mr-IN" dirty="0" smtClean="0"/>
              <a:t>–</a:t>
            </a:r>
            <a:r>
              <a:rPr lang="en-US" dirty="0" smtClean="0"/>
              <a:t> Step 2</a:t>
            </a:r>
            <a:endParaRPr lang="en-US" dirty="0"/>
          </a:p>
        </p:txBody>
      </p:sp>
    </p:spTree>
    <p:extLst>
      <p:ext uri="{BB962C8B-B14F-4D97-AF65-F5344CB8AC3E}">
        <p14:creationId xmlns:p14="http://schemas.microsoft.com/office/powerpoint/2010/main" val="1915822898"/>
      </p:ext>
    </p:extLst>
  </p:cSld>
  <p:clrMapOvr>
    <a:masterClrMapping/>
  </p:clrMapOvr>
  <mc:AlternateContent xmlns:mc="http://schemas.openxmlformats.org/markup-compatibility/2006" xmlns:p14="http://schemas.microsoft.com/office/powerpoint/2010/main">
    <mc:Choice Requires="p14">
      <p:transition spd="slow" p14:dur="2000" advTm="107200"/>
    </mc:Choice>
    <mc:Fallback xmlns="">
      <p:transition spd="slow" advTm="1072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1.</a:t>
            </a:r>
            <a:r>
              <a:rPr lang="zh-CN" altLang="en-US" dirty="0" smtClean="0"/>
              <a:t> </a:t>
            </a:r>
            <a:r>
              <a:rPr lang="en-US" dirty="0" smtClean="0"/>
              <a:t>Introduction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01176" y="1589648"/>
                <a:ext cx="10641227" cy="630704"/>
              </a:xfrm>
            </p:spPr>
            <p:txBody>
              <a:bodyPr>
                <a:noAutofit/>
              </a:bodyPr>
              <a:lstStyle/>
              <a:p>
                <a:r>
                  <a:rPr lang="en-US" sz="2200" dirty="0" smtClean="0"/>
                  <a:t>A </a:t>
                </a:r>
                <a:r>
                  <a:rPr lang="en-US" sz="2200" b="1" dirty="0"/>
                  <a:t>clique</a:t>
                </a:r>
                <a:r>
                  <a:rPr lang="en-US" sz="2200" dirty="0"/>
                  <a:t> of a graph </a:t>
                </a:r>
                <a14:m>
                  <m:oMath xmlns:m="http://schemas.openxmlformats.org/officeDocument/2006/math">
                    <m:r>
                      <a:rPr lang="en-US" sz="2200" i="1">
                        <a:latin typeface="Cambria Math" charset="0"/>
                      </a:rPr>
                      <m:t>𝐺</m:t>
                    </m:r>
                    <m:r>
                      <a:rPr lang="en-US" sz="2200" i="1">
                        <a:latin typeface="Cambria Math" charset="0"/>
                      </a:rPr>
                      <m:t>=(</m:t>
                    </m:r>
                    <m:r>
                      <a:rPr lang="en-US" sz="2200" i="1">
                        <a:latin typeface="Cambria Math" charset="0"/>
                      </a:rPr>
                      <m:t>𝑉</m:t>
                    </m:r>
                    <m:r>
                      <a:rPr lang="en-US" sz="2200" i="1">
                        <a:latin typeface="Cambria Math" charset="0"/>
                      </a:rPr>
                      <m:t>, </m:t>
                    </m:r>
                    <m:r>
                      <a:rPr lang="en-US" sz="2200" i="1">
                        <a:latin typeface="Cambria Math" charset="0"/>
                      </a:rPr>
                      <m:t>𝐸</m:t>
                    </m:r>
                    <m:r>
                      <a:rPr lang="en-US" sz="2200" i="1">
                        <a:latin typeface="Cambria Math" charset="0"/>
                      </a:rPr>
                      <m:t>)</m:t>
                    </m:r>
                  </m:oMath>
                </a14:m>
                <a:r>
                  <a:rPr lang="en-US" sz="2200" dirty="0"/>
                  <a:t> is a subset of vertices that are all pairwise </a:t>
                </a:r>
                <a:r>
                  <a:rPr lang="en-US" sz="2200" dirty="0" smtClean="0"/>
                  <a:t>adjacent </a:t>
                </a:r>
                <a:r>
                  <a:rPr lang="en-US" sz="2200" dirty="0"/>
                  <a:t>in </a:t>
                </a:r>
                <a14:m>
                  <m:oMath xmlns:m="http://schemas.openxmlformats.org/officeDocument/2006/math">
                    <m:r>
                      <a:rPr lang="en-US" sz="2200" i="1">
                        <a:latin typeface="Cambria Math" charset="0"/>
                      </a:rPr>
                      <m:t>𝐺</m:t>
                    </m:r>
                  </m:oMath>
                </a14:m>
                <a:r>
                  <a:rPr lang="en-US" sz="2200" dirty="0" smtClean="0"/>
                  <a:t>, i.e</a:t>
                </a:r>
                <a:r>
                  <a:rPr lang="en-US" sz="2200" dirty="0"/>
                  <a:t>. </a:t>
                </a:r>
                <a14:m>
                  <m:oMath xmlns:m="http://schemas.openxmlformats.org/officeDocument/2006/math">
                    <m:r>
                      <a:rPr lang="en-US" sz="2200" i="1">
                        <a:latin typeface="Cambria Math" charset="0"/>
                      </a:rPr>
                      <m:t>∀</m:t>
                    </m:r>
                    <m:r>
                      <a:rPr lang="en-US" sz="2200" i="1">
                        <a:latin typeface="Cambria Math" charset="0"/>
                      </a:rPr>
                      <m:t>𝑣</m:t>
                    </m:r>
                    <m:r>
                      <a:rPr lang="en-US" sz="2200" i="1">
                        <a:latin typeface="Cambria Math" charset="0"/>
                      </a:rPr>
                      <m:t>∈</m:t>
                    </m:r>
                    <m:r>
                      <a:rPr lang="en-US" sz="2200" i="1">
                        <a:latin typeface="Cambria Math" charset="0"/>
                      </a:rPr>
                      <m:t>𝐶</m:t>
                    </m:r>
                    <m:r>
                      <a:rPr lang="en-US" sz="2200" i="1">
                        <a:latin typeface="Cambria Math" charset="0"/>
                      </a:rPr>
                      <m:t>, ∀</m:t>
                    </m:r>
                    <m:sSup>
                      <m:sSupPr>
                        <m:ctrlPr>
                          <a:rPr lang="en-US" sz="2200" i="1">
                            <a:latin typeface="Cambria Math" charset="0"/>
                          </a:rPr>
                        </m:ctrlPr>
                      </m:sSupPr>
                      <m:e>
                        <m:r>
                          <a:rPr lang="en-US" sz="2200" i="1">
                            <a:latin typeface="Cambria Math" charset="0"/>
                          </a:rPr>
                          <m:t>𝑣</m:t>
                        </m:r>
                      </m:e>
                      <m:sup>
                        <m:r>
                          <a:rPr lang="en-US" sz="2200" b="0" i="1" smtClean="0">
                            <a:latin typeface="Cambria Math" charset="0"/>
                          </a:rPr>
                          <m:t>′</m:t>
                        </m:r>
                      </m:sup>
                    </m:sSup>
                    <m:r>
                      <a:rPr lang="en-US" sz="2200" i="1">
                        <a:latin typeface="Cambria Math" charset="0"/>
                      </a:rPr>
                      <m:t>∈</m:t>
                    </m:r>
                    <m:r>
                      <a:rPr lang="en-US" sz="2200" i="1">
                        <a:latin typeface="Cambria Math" charset="0"/>
                      </a:rPr>
                      <m:t>𝐶</m:t>
                    </m:r>
                    <m:r>
                      <a:rPr lang="en-US" sz="2200" b="0" i="1" smtClean="0">
                        <a:latin typeface="Cambria Math" charset="0"/>
                      </a:rPr>
                      <m:t>−{</m:t>
                    </m:r>
                    <m:r>
                      <a:rPr lang="en-US" sz="2200" b="0" i="1" smtClean="0">
                        <a:latin typeface="Cambria Math" charset="0"/>
                      </a:rPr>
                      <m:t>𝑣</m:t>
                    </m:r>
                    <m:r>
                      <a:rPr lang="en-US" sz="2200" b="0" i="1" smtClean="0">
                        <a:latin typeface="Cambria Math" charset="0"/>
                      </a:rPr>
                      <m:t>}, </m:t>
                    </m:r>
                    <m:d>
                      <m:dPr>
                        <m:ctrlPr>
                          <a:rPr lang="en-US" sz="2200" i="1">
                            <a:latin typeface="Cambria Math" charset="0"/>
                          </a:rPr>
                        </m:ctrlPr>
                      </m:dPr>
                      <m:e>
                        <m:r>
                          <a:rPr lang="en-US" sz="2200" i="1">
                            <a:latin typeface="Cambria Math" charset="0"/>
                          </a:rPr>
                          <m:t>𝑣</m:t>
                        </m:r>
                        <m:r>
                          <a:rPr lang="en-US" sz="2200" i="1">
                            <a:latin typeface="Cambria Math" charset="0"/>
                          </a:rPr>
                          <m:t>, </m:t>
                        </m:r>
                        <m:sSup>
                          <m:sSupPr>
                            <m:ctrlPr>
                              <a:rPr lang="en-US" sz="2200" i="1">
                                <a:latin typeface="Cambria Math" charset="0"/>
                              </a:rPr>
                            </m:ctrlPr>
                          </m:sSupPr>
                          <m:e>
                            <m:r>
                              <a:rPr lang="en-US" sz="2200" i="1">
                                <a:latin typeface="Cambria Math" charset="0"/>
                              </a:rPr>
                              <m:t>𝑣</m:t>
                            </m:r>
                          </m:e>
                          <m:sup>
                            <m:r>
                              <a:rPr lang="en-US" sz="2200" b="0" i="1" smtClean="0">
                                <a:latin typeface="Cambria Math" charset="0"/>
                              </a:rPr>
                              <m:t>′</m:t>
                            </m:r>
                          </m:sup>
                        </m:sSup>
                      </m:e>
                    </m:d>
                    <m:r>
                      <a:rPr lang="en-US" sz="2200" i="1">
                        <a:latin typeface="Cambria Math" charset="0"/>
                      </a:rPr>
                      <m:t>∈</m:t>
                    </m:r>
                    <m:r>
                      <a:rPr lang="en-US" sz="2200" i="1">
                        <a:latin typeface="Cambria Math" charset="0"/>
                      </a:rPr>
                      <m:t>𝐸</m:t>
                    </m:r>
                    <m:r>
                      <a:rPr lang="en-US" sz="2200" i="1">
                        <a:latin typeface="Cambria Math" charset="0"/>
                      </a:rPr>
                      <m:t> </m:t>
                    </m:r>
                    <m:r>
                      <a:rPr lang="en-US" sz="2200" i="1">
                        <a:latin typeface="Cambria Math" charset="0"/>
                      </a:rPr>
                      <m:t>h𝑜𝑙𝑑𝑠</m:t>
                    </m:r>
                    <m:r>
                      <a:rPr lang="en-US" sz="2200" i="1">
                        <a:latin typeface="Cambria Math" charset="0"/>
                      </a:rPr>
                      <m:t>.</m:t>
                    </m:r>
                  </m:oMath>
                </a14:m>
                <a:r>
                  <a:rPr lang="en-US" sz="2200" dirty="0" smtClean="0"/>
                  <a:t> </a:t>
                </a: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01176" y="1589648"/>
                <a:ext cx="10641227" cy="630704"/>
              </a:xfrm>
              <a:blipFill rotWithShape="0">
                <a:blip r:embed="rId3"/>
                <a:stretch>
                  <a:fillRect l="-687" t="-14563" b="-11165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600" y="2641624"/>
            <a:ext cx="5070954" cy="3961933"/>
          </a:xfrm>
          <a:prstGeom prst="rect">
            <a:avLst/>
          </a:prstGeom>
        </p:spPr>
      </p:pic>
      <p:sp>
        <p:nvSpPr>
          <p:cNvPr id="6" name="TextBox 5"/>
          <p:cNvSpPr txBox="1"/>
          <p:nvPr/>
        </p:nvSpPr>
        <p:spPr>
          <a:xfrm>
            <a:off x="7685903" y="2591266"/>
            <a:ext cx="3793524" cy="2031325"/>
          </a:xfrm>
          <a:prstGeom prst="rect">
            <a:avLst/>
          </a:prstGeom>
          <a:noFill/>
        </p:spPr>
        <p:txBody>
          <a:bodyPr wrap="square" rtlCol="0">
            <a:spAutoFit/>
          </a:bodyPr>
          <a:lstStyle/>
          <a:p>
            <a:r>
              <a:rPr lang="en-US" dirty="0" smtClean="0"/>
              <a:t>e.g. </a:t>
            </a:r>
          </a:p>
          <a:p>
            <a:r>
              <a:rPr lang="en-US" dirty="0" smtClean="0"/>
              <a:t>Each pair of adjacent nodes is a Clique of graph G: {v4, v6}, {v2, v5}, {v1, v7}</a:t>
            </a:r>
            <a:r>
              <a:rPr lang="mr-IN" dirty="0" smtClean="0"/>
              <a:t>…</a:t>
            </a:r>
            <a:endParaRPr lang="en-US" dirty="0" smtClean="0"/>
          </a:p>
          <a:p>
            <a:endParaRPr lang="en-US" dirty="0"/>
          </a:p>
          <a:p>
            <a:r>
              <a:rPr lang="en-US" dirty="0" smtClean="0"/>
              <a:t>{v3, v8, v9} is a Clique of G</a:t>
            </a:r>
          </a:p>
          <a:p>
            <a:endParaRPr lang="en-US" dirty="0"/>
          </a:p>
          <a:p>
            <a:endParaRPr lang="en-US" dirty="0"/>
          </a:p>
        </p:txBody>
      </p:sp>
      <p:sp>
        <p:nvSpPr>
          <p:cNvPr id="7" name="TextBox 6"/>
          <p:cNvSpPr txBox="1"/>
          <p:nvPr/>
        </p:nvSpPr>
        <p:spPr>
          <a:xfrm>
            <a:off x="3847131" y="6183867"/>
            <a:ext cx="1173892" cy="369332"/>
          </a:xfrm>
          <a:prstGeom prst="rect">
            <a:avLst/>
          </a:prstGeom>
          <a:noFill/>
        </p:spPr>
        <p:txBody>
          <a:bodyPr wrap="square" rtlCol="0">
            <a:spAutoFit/>
          </a:bodyPr>
          <a:lstStyle/>
          <a:p>
            <a:r>
              <a:rPr lang="en-US" smtClean="0"/>
              <a:t>Graph G</a:t>
            </a:r>
            <a:endParaRPr lang="en-US"/>
          </a:p>
        </p:txBody>
      </p:sp>
    </p:spTree>
    <p:extLst>
      <p:ext uri="{BB962C8B-B14F-4D97-AF65-F5344CB8AC3E}">
        <p14:creationId xmlns:p14="http://schemas.microsoft.com/office/powerpoint/2010/main" val="1204864291"/>
      </p:ext>
    </p:extLst>
  </p:cSld>
  <p:clrMapOvr>
    <a:masterClrMapping/>
  </p:clrMapOvr>
  <mc:AlternateContent xmlns:mc="http://schemas.openxmlformats.org/markup-compatibility/2006" xmlns:p14="http://schemas.microsoft.com/office/powerpoint/2010/main">
    <mc:Choice Requires="p14">
      <p:transition spd="slow" p14:dur="2000" advTm="37237"/>
    </mc:Choice>
    <mc:Fallback xmlns="">
      <p:transition spd="slow" advTm="3723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63" y="1785400"/>
            <a:ext cx="4957258" cy="2564874"/>
          </a:xfrm>
        </p:spPr>
      </p:pic>
      <p:sp>
        <p:nvSpPr>
          <p:cNvPr id="6" name="TextBox 5"/>
          <p:cNvSpPr txBox="1"/>
          <p:nvPr/>
        </p:nvSpPr>
        <p:spPr>
          <a:xfrm>
            <a:off x="1326556" y="4854840"/>
            <a:ext cx="4796935" cy="1200329"/>
          </a:xfrm>
          <a:prstGeom prst="rect">
            <a:avLst/>
          </a:prstGeom>
          <a:noFill/>
        </p:spPr>
        <p:txBody>
          <a:bodyPr wrap="square" rtlCol="0">
            <a:spAutoFit/>
          </a:bodyPr>
          <a:lstStyle/>
          <a:p>
            <a:r>
              <a:rPr lang="en-US" sz="2400" dirty="0" smtClean="0"/>
              <a:t>We can </a:t>
            </a:r>
            <a:r>
              <a:rPr lang="en-US" sz="2400" b="1" dirty="0" smtClean="0"/>
              <a:t>prune</a:t>
            </a:r>
            <a:r>
              <a:rPr lang="en-US" sz="2400" dirty="0" smtClean="0"/>
              <a:t> the sub-problems using </a:t>
            </a:r>
            <a:r>
              <a:rPr lang="en-US" sz="2400" i="1" dirty="0" err="1" smtClean="0"/>
              <a:t>global_max_weight</a:t>
            </a:r>
            <a:endParaRPr lang="en-US" sz="2400" dirty="0"/>
          </a:p>
        </p:txBody>
      </p:sp>
      <p:cxnSp>
        <p:nvCxnSpPr>
          <p:cNvPr id="8" name="Straight Arrow Connector 7"/>
          <p:cNvCxnSpPr/>
          <p:nvPr/>
        </p:nvCxnSpPr>
        <p:spPr>
          <a:xfrm flipV="1">
            <a:off x="4839263" y="1191083"/>
            <a:ext cx="1619398" cy="1755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8284442" y="560035"/>
            <a:ext cx="778081" cy="745204"/>
          </a:xfrm>
          <a:prstGeom prst="rect">
            <a:avLst/>
          </a:prstGeom>
        </p:spPr>
      </p:pic>
      <p:grpSp>
        <p:nvGrpSpPr>
          <p:cNvPr id="24" name="Group 23"/>
          <p:cNvGrpSpPr/>
          <p:nvPr/>
        </p:nvGrpSpPr>
        <p:grpSpPr>
          <a:xfrm>
            <a:off x="6809694" y="543280"/>
            <a:ext cx="975360" cy="757023"/>
            <a:chOff x="6695440" y="1398296"/>
            <a:chExt cx="975360" cy="757023"/>
          </a:xfrm>
        </p:grpSpPr>
        <p:pic>
          <p:nvPicPr>
            <p:cNvPr id="10" name="Picture 9"/>
            <p:cNvPicPr>
              <a:picLocks noChangeAspect="1"/>
            </p:cNvPicPr>
            <p:nvPr/>
          </p:nvPicPr>
          <p:blipFill>
            <a:blip r:embed="rId4"/>
            <a:stretch>
              <a:fillRect/>
            </a:stretch>
          </p:blipFill>
          <p:spPr>
            <a:xfrm>
              <a:off x="6829565" y="1398296"/>
              <a:ext cx="707109" cy="757023"/>
            </a:xfrm>
            <a:prstGeom prst="rect">
              <a:avLst/>
            </a:prstGeom>
          </p:spPr>
        </p:pic>
        <p:sp>
          <p:nvSpPr>
            <p:cNvPr id="12" name="Double Brace 11"/>
            <p:cNvSpPr/>
            <p:nvPr/>
          </p:nvSpPr>
          <p:spPr>
            <a:xfrm>
              <a:off x="6695440" y="1582215"/>
              <a:ext cx="975360" cy="521746"/>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 name="Group 24"/>
          <p:cNvGrpSpPr/>
          <p:nvPr/>
        </p:nvGrpSpPr>
        <p:grpSpPr>
          <a:xfrm>
            <a:off x="6809693" y="1502096"/>
            <a:ext cx="975360" cy="732551"/>
            <a:chOff x="6695439" y="2311109"/>
            <a:chExt cx="975360" cy="732551"/>
          </a:xfrm>
        </p:grpSpPr>
        <p:pic>
          <p:nvPicPr>
            <p:cNvPr id="13" name="Picture 12"/>
            <p:cNvPicPr>
              <a:picLocks noChangeAspect="1"/>
            </p:cNvPicPr>
            <p:nvPr/>
          </p:nvPicPr>
          <p:blipFill>
            <a:blip r:embed="rId5"/>
            <a:stretch>
              <a:fillRect/>
            </a:stretch>
          </p:blipFill>
          <p:spPr>
            <a:xfrm>
              <a:off x="6829565" y="2311109"/>
              <a:ext cx="707109" cy="729557"/>
            </a:xfrm>
            <a:prstGeom prst="rect">
              <a:avLst/>
            </a:prstGeom>
          </p:spPr>
        </p:pic>
        <p:sp>
          <p:nvSpPr>
            <p:cNvPr id="15" name="Double Brace 14"/>
            <p:cNvSpPr/>
            <p:nvPr/>
          </p:nvSpPr>
          <p:spPr>
            <a:xfrm>
              <a:off x="6695439" y="2521914"/>
              <a:ext cx="975360" cy="521746"/>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6805878" y="2691568"/>
            <a:ext cx="975360" cy="660201"/>
            <a:chOff x="6695440" y="3209426"/>
            <a:chExt cx="975360" cy="660201"/>
          </a:xfrm>
        </p:grpSpPr>
        <p:sp>
          <p:nvSpPr>
            <p:cNvPr id="14" name="Double Brace 13"/>
            <p:cNvSpPr/>
            <p:nvPr/>
          </p:nvSpPr>
          <p:spPr>
            <a:xfrm>
              <a:off x="6695440" y="3267093"/>
              <a:ext cx="975360" cy="521746"/>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p:cNvPicPr>
              <a:picLocks noChangeAspect="1"/>
            </p:cNvPicPr>
            <p:nvPr/>
          </p:nvPicPr>
          <p:blipFill>
            <a:blip r:embed="rId6"/>
            <a:stretch>
              <a:fillRect/>
            </a:stretch>
          </p:blipFill>
          <p:spPr>
            <a:xfrm>
              <a:off x="6829565" y="3209426"/>
              <a:ext cx="766305" cy="660201"/>
            </a:xfrm>
            <a:prstGeom prst="rect">
              <a:avLst/>
            </a:prstGeom>
          </p:spPr>
        </p:pic>
      </p:grpSp>
      <p:grpSp>
        <p:nvGrpSpPr>
          <p:cNvPr id="28" name="Group 27"/>
          <p:cNvGrpSpPr/>
          <p:nvPr/>
        </p:nvGrpSpPr>
        <p:grpSpPr>
          <a:xfrm>
            <a:off x="6805878" y="5117941"/>
            <a:ext cx="975360" cy="609600"/>
            <a:chOff x="6695439" y="4842946"/>
            <a:chExt cx="975360" cy="609600"/>
          </a:xfrm>
        </p:grpSpPr>
        <p:sp>
          <p:nvSpPr>
            <p:cNvPr id="16" name="Double Brace 15"/>
            <p:cNvSpPr/>
            <p:nvPr/>
          </p:nvSpPr>
          <p:spPr>
            <a:xfrm>
              <a:off x="6695439" y="4860555"/>
              <a:ext cx="975360" cy="521746"/>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Picture 19"/>
            <p:cNvPicPr>
              <a:picLocks noChangeAspect="1"/>
            </p:cNvPicPr>
            <p:nvPr/>
          </p:nvPicPr>
          <p:blipFill>
            <a:blip r:embed="rId7"/>
            <a:stretch>
              <a:fillRect/>
            </a:stretch>
          </p:blipFill>
          <p:spPr>
            <a:xfrm>
              <a:off x="6880461" y="4842946"/>
              <a:ext cx="647700" cy="609600"/>
            </a:xfrm>
            <a:prstGeom prst="rect">
              <a:avLst/>
            </a:prstGeom>
          </p:spPr>
        </p:pic>
      </p:grpSp>
      <p:grpSp>
        <p:nvGrpSpPr>
          <p:cNvPr id="27" name="Group 26"/>
          <p:cNvGrpSpPr/>
          <p:nvPr/>
        </p:nvGrpSpPr>
        <p:grpSpPr>
          <a:xfrm>
            <a:off x="6805878" y="4119880"/>
            <a:ext cx="975360" cy="685800"/>
            <a:chOff x="6695439" y="4029096"/>
            <a:chExt cx="975360" cy="685800"/>
          </a:xfrm>
        </p:grpSpPr>
        <p:sp>
          <p:nvSpPr>
            <p:cNvPr id="9" name="Double Brace 8"/>
            <p:cNvSpPr/>
            <p:nvPr/>
          </p:nvSpPr>
          <p:spPr>
            <a:xfrm>
              <a:off x="6695439" y="4097767"/>
              <a:ext cx="975360" cy="521746"/>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p:cNvPicPr>
              <a:picLocks noChangeAspect="1"/>
            </p:cNvPicPr>
            <p:nvPr/>
          </p:nvPicPr>
          <p:blipFill>
            <a:blip r:embed="rId8"/>
            <a:stretch>
              <a:fillRect/>
            </a:stretch>
          </p:blipFill>
          <p:spPr>
            <a:xfrm>
              <a:off x="6829565" y="4029096"/>
              <a:ext cx="660400" cy="685800"/>
            </a:xfrm>
            <a:prstGeom prst="rect">
              <a:avLst/>
            </a:prstGeom>
          </p:spPr>
        </p:pic>
      </p:grpSp>
      <p:grpSp>
        <p:nvGrpSpPr>
          <p:cNvPr id="29" name="Group 28"/>
          <p:cNvGrpSpPr/>
          <p:nvPr/>
        </p:nvGrpSpPr>
        <p:grpSpPr>
          <a:xfrm>
            <a:off x="6782524" y="6082549"/>
            <a:ext cx="975360" cy="715292"/>
            <a:chOff x="6695439" y="5598205"/>
            <a:chExt cx="975360" cy="715292"/>
          </a:xfrm>
        </p:grpSpPr>
        <p:sp>
          <p:nvSpPr>
            <p:cNvPr id="18" name="Double Brace 17"/>
            <p:cNvSpPr/>
            <p:nvPr/>
          </p:nvSpPr>
          <p:spPr>
            <a:xfrm>
              <a:off x="6695439" y="5673620"/>
              <a:ext cx="975360" cy="521746"/>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p:cNvPicPr>
              <a:picLocks noChangeAspect="1"/>
            </p:cNvPicPr>
            <p:nvPr/>
          </p:nvPicPr>
          <p:blipFill>
            <a:blip r:embed="rId3"/>
            <a:stretch>
              <a:fillRect/>
            </a:stretch>
          </p:blipFill>
          <p:spPr>
            <a:xfrm>
              <a:off x="6809694" y="5598205"/>
              <a:ext cx="746849" cy="715292"/>
            </a:xfrm>
            <a:prstGeom prst="rect">
              <a:avLst/>
            </a:prstGeom>
          </p:spPr>
        </p:pic>
      </p:grpSp>
      <p:pic>
        <p:nvPicPr>
          <p:cNvPr id="31" name="Picture 30"/>
          <p:cNvPicPr>
            <a:picLocks noChangeAspect="1"/>
          </p:cNvPicPr>
          <p:nvPr/>
        </p:nvPicPr>
        <p:blipFill>
          <a:blip r:embed="rId9"/>
          <a:stretch>
            <a:fillRect/>
          </a:stretch>
        </p:blipFill>
        <p:spPr>
          <a:xfrm>
            <a:off x="7987246" y="2328081"/>
            <a:ext cx="1596119" cy="1633455"/>
          </a:xfrm>
          <a:prstGeom prst="rect">
            <a:avLst/>
          </a:prstGeom>
        </p:spPr>
      </p:pic>
      <p:pic>
        <p:nvPicPr>
          <p:cNvPr id="32" name="Picture 31"/>
          <p:cNvPicPr>
            <a:picLocks noChangeAspect="1"/>
          </p:cNvPicPr>
          <p:nvPr/>
        </p:nvPicPr>
        <p:blipFill>
          <a:blip r:embed="rId10"/>
          <a:stretch>
            <a:fillRect/>
          </a:stretch>
        </p:blipFill>
        <p:spPr>
          <a:xfrm>
            <a:off x="7884132" y="1462022"/>
            <a:ext cx="1942597" cy="749774"/>
          </a:xfrm>
          <a:prstGeom prst="rect">
            <a:avLst/>
          </a:prstGeom>
        </p:spPr>
      </p:pic>
      <p:pic>
        <p:nvPicPr>
          <p:cNvPr id="33" name="Picture 32"/>
          <p:cNvPicPr>
            <a:picLocks noChangeAspect="1"/>
          </p:cNvPicPr>
          <p:nvPr/>
        </p:nvPicPr>
        <p:blipFill>
          <a:blip r:embed="rId10"/>
          <a:stretch>
            <a:fillRect/>
          </a:stretch>
        </p:blipFill>
        <p:spPr>
          <a:xfrm>
            <a:off x="7987246" y="4166848"/>
            <a:ext cx="1942597" cy="687992"/>
          </a:xfrm>
          <a:prstGeom prst="rect">
            <a:avLst/>
          </a:prstGeom>
        </p:spPr>
      </p:pic>
      <p:pic>
        <p:nvPicPr>
          <p:cNvPr id="34" name="Picture 33"/>
          <p:cNvPicPr>
            <a:picLocks noChangeAspect="1"/>
          </p:cNvPicPr>
          <p:nvPr/>
        </p:nvPicPr>
        <p:blipFill>
          <a:blip r:embed="rId3"/>
          <a:stretch>
            <a:fillRect/>
          </a:stretch>
        </p:blipFill>
        <p:spPr>
          <a:xfrm>
            <a:off x="8284441" y="5010593"/>
            <a:ext cx="778081" cy="745204"/>
          </a:xfrm>
          <a:prstGeom prst="rect">
            <a:avLst/>
          </a:prstGeom>
        </p:spPr>
      </p:pic>
      <p:cxnSp>
        <p:nvCxnSpPr>
          <p:cNvPr id="36" name="Straight Arrow Connector 35"/>
          <p:cNvCxnSpPr/>
          <p:nvPr/>
        </p:nvCxnSpPr>
        <p:spPr>
          <a:xfrm flipV="1">
            <a:off x="4848400" y="2035587"/>
            <a:ext cx="1744386" cy="910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848400" y="2946400"/>
            <a:ext cx="1663832" cy="1281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4868276" y="2946400"/>
            <a:ext cx="1631883" cy="15030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868276" y="2946400"/>
            <a:ext cx="1681347" cy="24500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4868276" y="2946400"/>
            <a:ext cx="1572540" cy="34937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660500" y="803406"/>
            <a:ext cx="2446638" cy="369332"/>
          </a:xfrm>
          <a:prstGeom prst="rect">
            <a:avLst/>
          </a:prstGeom>
          <a:noFill/>
        </p:spPr>
        <p:txBody>
          <a:bodyPr wrap="square" rtlCol="0">
            <a:spAutoFit/>
          </a:bodyPr>
          <a:lstStyle/>
          <a:p>
            <a:r>
              <a:rPr lang="en-US" dirty="0" smtClean="0"/>
              <a:t>50 + 9 &lt;= 59</a:t>
            </a:r>
            <a:r>
              <a:rPr lang="en-US" smtClean="0"/>
              <a:t>, pruned</a:t>
            </a:r>
            <a:endParaRPr lang="en-US"/>
          </a:p>
        </p:txBody>
      </p:sp>
      <p:sp>
        <p:nvSpPr>
          <p:cNvPr id="35" name="TextBox 34"/>
          <p:cNvSpPr txBox="1"/>
          <p:nvPr/>
        </p:nvSpPr>
        <p:spPr>
          <a:xfrm>
            <a:off x="10049630" y="1543708"/>
            <a:ext cx="2446638" cy="646331"/>
          </a:xfrm>
          <a:prstGeom prst="rect">
            <a:avLst/>
          </a:prstGeom>
          <a:noFill/>
        </p:spPr>
        <p:txBody>
          <a:bodyPr wrap="square" rtlCol="0">
            <a:spAutoFit/>
          </a:bodyPr>
          <a:lstStyle/>
          <a:p>
            <a:r>
              <a:rPr lang="en-US" smtClean="0"/>
              <a:t>10 + 9  + 15 &lt;= </a:t>
            </a:r>
            <a:r>
              <a:rPr lang="en-US" dirty="0" smtClean="0"/>
              <a:t>59, pruned</a:t>
            </a:r>
            <a:endParaRPr lang="en-US" dirty="0"/>
          </a:p>
        </p:txBody>
      </p:sp>
      <p:sp>
        <p:nvSpPr>
          <p:cNvPr id="37" name="TextBox 36"/>
          <p:cNvSpPr txBox="1"/>
          <p:nvPr/>
        </p:nvSpPr>
        <p:spPr>
          <a:xfrm>
            <a:off x="10059503" y="4171411"/>
            <a:ext cx="2446638" cy="646331"/>
          </a:xfrm>
          <a:prstGeom prst="rect">
            <a:avLst/>
          </a:prstGeom>
          <a:noFill/>
        </p:spPr>
        <p:txBody>
          <a:bodyPr wrap="square" rtlCol="0">
            <a:spAutoFit/>
          </a:bodyPr>
          <a:lstStyle/>
          <a:p>
            <a:r>
              <a:rPr lang="en-US" smtClean="0"/>
              <a:t>10 + 9  + 15 &lt;= </a:t>
            </a:r>
            <a:r>
              <a:rPr lang="en-US" dirty="0" smtClean="0"/>
              <a:t>59, pruned</a:t>
            </a:r>
            <a:endParaRPr lang="en-US" dirty="0"/>
          </a:p>
        </p:txBody>
      </p:sp>
      <p:sp>
        <p:nvSpPr>
          <p:cNvPr id="38" name="TextBox 37"/>
          <p:cNvSpPr txBox="1"/>
          <p:nvPr/>
        </p:nvSpPr>
        <p:spPr>
          <a:xfrm>
            <a:off x="9826729" y="5135550"/>
            <a:ext cx="2446638" cy="369332"/>
          </a:xfrm>
          <a:prstGeom prst="rect">
            <a:avLst/>
          </a:prstGeom>
          <a:noFill/>
        </p:spPr>
        <p:txBody>
          <a:bodyPr wrap="square" rtlCol="0">
            <a:spAutoFit/>
          </a:bodyPr>
          <a:lstStyle/>
          <a:p>
            <a:r>
              <a:rPr lang="en-US" dirty="0" smtClean="0"/>
              <a:t>15 + 9 &lt;= 59, pruned</a:t>
            </a:r>
            <a:endParaRPr lang="en-US" dirty="0"/>
          </a:p>
        </p:txBody>
      </p:sp>
      <p:sp>
        <p:nvSpPr>
          <p:cNvPr id="40" name="TextBox 39"/>
          <p:cNvSpPr txBox="1"/>
          <p:nvPr/>
        </p:nvSpPr>
        <p:spPr>
          <a:xfrm>
            <a:off x="9929843" y="6234171"/>
            <a:ext cx="2446638" cy="369332"/>
          </a:xfrm>
          <a:prstGeom prst="rect">
            <a:avLst/>
          </a:prstGeom>
          <a:noFill/>
        </p:spPr>
        <p:txBody>
          <a:bodyPr wrap="square" rtlCol="0">
            <a:spAutoFit/>
          </a:bodyPr>
          <a:lstStyle/>
          <a:p>
            <a:r>
              <a:rPr lang="en-US" smtClean="0"/>
              <a:t>9 &lt;= </a:t>
            </a:r>
            <a:r>
              <a:rPr lang="en-US" dirty="0" smtClean="0"/>
              <a:t>59, pruned</a:t>
            </a:r>
            <a:endParaRPr lang="en-US" dirty="0"/>
          </a:p>
        </p:txBody>
      </p:sp>
      <p:sp>
        <p:nvSpPr>
          <p:cNvPr id="7" name="Rounded Rectangular Callout 6"/>
          <p:cNvSpPr/>
          <p:nvPr/>
        </p:nvSpPr>
        <p:spPr>
          <a:xfrm>
            <a:off x="6541245" y="2231653"/>
            <a:ext cx="3508385" cy="1838767"/>
          </a:xfrm>
          <a:prstGeom prst="wedgeRoundRectCallout">
            <a:avLst>
              <a:gd name="adj1" fmla="val 58169"/>
              <a:gd name="adj2" fmla="val -11464"/>
              <a:gd name="adj3" fmla="val 16667"/>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0300597" y="2357617"/>
            <a:ext cx="2446638" cy="1477328"/>
          </a:xfrm>
          <a:prstGeom prst="rect">
            <a:avLst/>
          </a:prstGeom>
          <a:noFill/>
        </p:spPr>
        <p:txBody>
          <a:bodyPr wrap="square" rtlCol="0">
            <a:spAutoFit/>
          </a:bodyPr>
          <a:lstStyle/>
          <a:p>
            <a:r>
              <a:rPr lang="en-US" dirty="0" smtClean="0"/>
              <a:t>30+9+10+15&gt;59</a:t>
            </a:r>
          </a:p>
          <a:p>
            <a:r>
              <a:rPr lang="en-US" dirty="0" smtClean="0"/>
              <a:t>Solve it and get</a:t>
            </a:r>
            <a:endParaRPr lang="en-US" dirty="0"/>
          </a:p>
          <a:p>
            <a:r>
              <a:rPr lang="en-US" dirty="0" smtClean="0"/>
              <a:t>a candidate solution:</a:t>
            </a:r>
          </a:p>
          <a:p>
            <a:r>
              <a:rPr lang="en-US" dirty="0" smtClean="0"/>
              <a:t>{v2, v3, v4, v5} </a:t>
            </a:r>
            <a:endParaRPr lang="en-US" dirty="0"/>
          </a:p>
        </p:txBody>
      </p:sp>
      <p:sp>
        <p:nvSpPr>
          <p:cNvPr id="43" name="Title 1"/>
          <p:cNvSpPr txBox="1">
            <a:spLocks/>
          </p:cNvSpPr>
          <p:nvPr/>
        </p:nvSpPr>
        <p:spPr>
          <a:xfrm>
            <a:off x="368219" y="62014"/>
            <a:ext cx="10515600" cy="13255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3.6 A Small Example </a:t>
            </a:r>
            <a:r>
              <a:rPr lang="mr-IN" dirty="0" smtClean="0"/>
              <a:t>–</a:t>
            </a:r>
            <a:r>
              <a:rPr lang="en-US" dirty="0" smtClean="0"/>
              <a:t> Step 2</a:t>
            </a:r>
            <a:endParaRPr lang="en-US" dirty="0"/>
          </a:p>
        </p:txBody>
      </p:sp>
    </p:spTree>
    <p:extLst>
      <p:ext uri="{BB962C8B-B14F-4D97-AF65-F5344CB8AC3E}">
        <p14:creationId xmlns:p14="http://schemas.microsoft.com/office/powerpoint/2010/main" val="333619659"/>
      </p:ext>
    </p:extLst>
  </p:cSld>
  <p:clrMapOvr>
    <a:masterClrMapping/>
  </p:clrMapOvr>
  <mc:AlternateContent xmlns:mc="http://schemas.openxmlformats.org/markup-compatibility/2006" xmlns:p14="http://schemas.microsoft.com/office/powerpoint/2010/main">
    <mc:Choice Requires="p14">
      <p:transition spd="slow" p14:dur="2000" advTm="87538"/>
    </mc:Choice>
    <mc:Fallback xmlns="">
      <p:transition spd="slow" advTm="87538"/>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3.7 Improve Efficiency by Tuning</a:t>
            </a:r>
            <a:endParaRPr lang="en-US" dirty="0"/>
          </a:p>
        </p:txBody>
      </p:sp>
      <p:sp>
        <p:nvSpPr>
          <p:cNvPr id="3" name="Content Placeholder 2"/>
          <p:cNvSpPr>
            <a:spLocks noGrp="1"/>
          </p:cNvSpPr>
          <p:nvPr>
            <p:ph idx="1"/>
          </p:nvPr>
        </p:nvSpPr>
        <p:spPr>
          <a:xfrm>
            <a:off x="838200" y="1825624"/>
            <a:ext cx="11049000" cy="4682751"/>
          </a:xfrm>
        </p:spPr>
        <p:txBody>
          <a:bodyPr>
            <a:normAutofit/>
          </a:bodyPr>
          <a:lstStyle/>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smtClean="0"/>
          </a:p>
        </p:txBody>
      </p:sp>
      <p:sp>
        <p:nvSpPr>
          <p:cNvPr id="4" name="Content Placeholder 2"/>
          <p:cNvSpPr txBox="1">
            <a:spLocks/>
          </p:cNvSpPr>
          <p:nvPr/>
        </p:nvSpPr>
        <p:spPr>
          <a:xfrm>
            <a:off x="2589212" y="2133600"/>
            <a:ext cx="8915400" cy="377762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400" dirty="0"/>
              <a:t>Data </a:t>
            </a:r>
            <a:r>
              <a:rPr lang="en-US" sz="2400" dirty="0" smtClean="0"/>
              <a:t>Serialization</a:t>
            </a:r>
          </a:p>
          <a:p>
            <a:pPr lvl="1"/>
            <a:r>
              <a:rPr lang="en-US" sz="2200" dirty="0" smtClean="0"/>
              <a:t>Use </a:t>
            </a:r>
            <a:r>
              <a:rPr lang="en-US" sz="2200" b="1" dirty="0" err="1" smtClean="0"/>
              <a:t>Kryo</a:t>
            </a:r>
            <a:r>
              <a:rPr lang="en-US" sz="2200" b="1" dirty="0" smtClean="0"/>
              <a:t> serialization </a:t>
            </a:r>
            <a:r>
              <a:rPr lang="en-US" sz="2200" dirty="0" smtClean="0"/>
              <a:t>instead of default Java serialization</a:t>
            </a:r>
          </a:p>
          <a:p>
            <a:pPr lvl="1"/>
            <a:r>
              <a:rPr lang="en-US" sz="2200" dirty="0"/>
              <a:t>Java serialization (default; can work with any class implements </a:t>
            </a:r>
            <a:r>
              <a:rPr lang="en-US" sz="2200" dirty="0" err="1"/>
              <a:t>java.io.Serializable</a:t>
            </a:r>
            <a:r>
              <a:rPr lang="en-US" sz="2200" dirty="0"/>
              <a:t>)</a:t>
            </a:r>
          </a:p>
          <a:p>
            <a:pPr lvl="1"/>
            <a:r>
              <a:rPr lang="en-US" sz="2200" b="1" dirty="0" err="1" smtClean="0"/>
              <a:t>Kryo</a:t>
            </a:r>
            <a:r>
              <a:rPr lang="en-US" sz="2200" b="1" dirty="0" smtClean="0"/>
              <a:t> </a:t>
            </a:r>
            <a:r>
              <a:rPr lang="en-US" sz="2200" b="1" dirty="0"/>
              <a:t>serialization </a:t>
            </a:r>
            <a:r>
              <a:rPr lang="en-US" sz="2200" dirty="0"/>
              <a:t>(significantly faster and more compact than Java serialization; does not support all Serializable types; need to register the classes used in the program</a:t>
            </a:r>
            <a:r>
              <a:rPr lang="en-US" sz="2200" dirty="0" smtClean="0"/>
              <a:t>)</a:t>
            </a:r>
          </a:p>
          <a:p>
            <a:pPr lvl="1"/>
            <a:r>
              <a:rPr lang="en-US" sz="2200" dirty="0" smtClean="0"/>
              <a:t>Time cost </a:t>
            </a:r>
            <a:r>
              <a:rPr lang="en-US" sz="2200" dirty="0"/>
              <a:t>is reduced by </a:t>
            </a:r>
            <a:r>
              <a:rPr lang="en-US" sz="2200" b="1" dirty="0"/>
              <a:t>10%</a:t>
            </a:r>
            <a:r>
              <a:rPr lang="en-US" sz="2200" dirty="0"/>
              <a:t> when tested on a dataset called </a:t>
            </a:r>
            <a:r>
              <a:rPr lang="en-US" sz="2200" dirty="0" smtClean="0"/>
              <a:t>web-uk-2005</a:t>
            </a:r>
            <a:endParaRPr lang="en-US" sz="2200" dirty="0"/>
          </a:p>
        </p:txBody>
      </p:sp>
    </p:spTree>
    <p:extLst>
      <p:ext uri="{BB962C8B-B14F-4D97-AF65-F5344CB8AC3E}">
        <p14:creationId xmlns:p14="http://schemas.microsoft.com/office/powerpoint/2010/main" val="1188233248"/>
      </p:ext>
    </p:extLst>
  </p:cSld>
  <p:clrMapOvr>
    <a:masterClrMapping/>
  </p:clrMapOvr>
  <mc:AlternateContent xmlns:mc="http://schemas.openxmlformats.org/markup-compatibility/2006" xmlns:p14="http://schemas.microsoft.com/office/powerpoint/2010/main">
    <mc:Choice Requires="p14">
      <p:transition spd="slow" p14:dur="2000" advTm="121671"/>
    </mc:Choice>
    <mc:Fallback xmlns="">
      <p:transition spd="slow" advTm="12167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3.7 Improve Efficiency by Tuning</a:t>
            </a:r>
            <a:endParaRPr lang="en-US" dirty="0"/>
          </a:p>
        </p:txBody>
      </p:sp>
      <p:sp>
        <p:nvSpPr>
          <p:cNvPr id="3" name="Content Placeholder 2"/>
          <p:cNvSpPr>
            <a:spLocks noGrp="1"/>
          </p:cNvSpPr>
          <p:nvPr>
            <p:ph idx="1"/>
          </p:nvPr>
        </p:nvSpPr>
        <p:spPr>
          <a:xfrm>
            <a:off x="838200" y="1825624"/>
            <a:ext cx="11049000" cy="4682751"/>
          </a:xfrm>
        </p:spPr>
        <p:txBody>
          <a:bodyPr>
            <a:normAutofit/>
          </a:bodyPr>
          <a:lstStyle/>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smtClean="0"/>
          </a:p>
        </p:txBody>
      </p:sp>
      <p:sp>
        <p:nvSpPr>
          <p:cNvPr id="4" name="Content Placeholder 2"/>
          <p:cNvSpPr txBox="1">
            <a:spLocks/>
          </p:cNvSpPr>
          <p:nvPr/>
        </p:nvSpPr>
        <p:spPr>
          <a:xfrm>
            <a:off x="1739870" y="1762000"/>
            <a:ext cx="9968473"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400" dirty="0" smtClean="0"/>
              <a:t>Data Structures</a:t>
            </a:r>
          </a:p>
          <a:p>
            <a:pPr lvl="1"/>
            <a:r>
              <a:rPr lang="en-US" sz="2200" dirty="0" smtClean="0"/>
              <a:t>Use </a:t>
            </a:r>
            <a:r>
              <a:rPr lang="en-US" sz="2200" i="1" dirty="0" err="1" smtClean="0"/>
              <a:t>mutable.Buffer</a:t>
            </a:r>
            <a:r>
              <a:rPr lang="en-US" sz="2200" i="1" dirty="0" smtClean="0"/>
              <a:t> </a:t>
            </a:r>
            <a:r>
              <a:rPr lang="en-US" sz="2200" dirty="0"/>
              <a:t>as the type of messages</a:t>
            </a:r>
            <a:r>
              <a:rPr lang="en-US" sz="2200" dirty="0" smtClean="0"/>
              <a:t> </a:t>
            </a:r>
            <a:r>
              <a:rPr lang="en-US" sz="2200" dirty="0"/>
              <a:t>instead of </a:t>
            </a:r>
            <a:r>
              <a:rPr lang="en-US" sz="2200" i="1" dirty="0" smtClean="0"/>
              <a:t>Set</a:t>
            </a:r>
            <a:endParaRPr lang="en-US" sz="2200" dirty="0"/>
          </a:p>
          <a:p>
            <a:pPr lvl="1"/>
            <a:r>
              <a:rPr lang="en-US" sz="2200" dirty="0"/>
              <a:t>T</a:t>
            </a:r>
            <a:r>
              <a:rPr lang="en-US" sz="2200" dirty="0" smtClean="0"/>
              <a:t>ime </a:t>
            </a:r>
            <a:r>
              <a:rPr lang="en-US" sz="2200" dirty="0"/>
              <a:t>cost is reduced by </a:t>
            </a:r>
            <a:r>
              <a:rPr lang="en-US" sz="2200" b="1" dirty="0"/>
              <a:t>14%</a:t>
            </a:r>
            <a:r>
              <a:rPr lang="en-US" sz="2200" dirty="0"/>
              <a:t> when tested on dataset </a:t>
            </a:r>
            <a:r>
              <a:rPr lang="en-US" sz="2200" dirty="0" smtClean="0"/>
              <a:t>web-uk-2005</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624" y="3571435"/>
            <a:ext cx="5905998" cy="3051240"/>
          </a:xfrm>
          <a:prstGeom prst="rect">
            <a:avLst/>
          </a:prstGeom>
        </p:spPr>
      </p:pic>
      <p:sp>
        <p:nvSpPr>
          <p:cNvPr id="6" name="Rounded Rectangle 5"/>
          <p:cNvSpPr/>
          <p:nvPr/>
        </p:nvSpPr>
        <p:spPr>
          <a:xfrm>
            <a:off x="1739870" y="5741227"/>
            <a:ext cx="6611815" cy="3580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03718" y="5699345"/>
            <a:ext cx="4092542" cy="923330"/>
          </a:xfrm>
          <a:prstGeom prst="rect">
            <a:avLst/>
          </a:prstGeom>
        </p:spPr>
        <p:txBody>
          <a:bodyPr wrap="square">
            <a:spAutoFit/>
          </a:bodyPr>
          <a:lstStyle/>
          <a:p>
            <a:r>
              <a:rPr lang="en-US" altLang="x-none" dirty="0" err="1" smtClean="0">
                <a:solidFill>
                  <a:schemeClr val="tx1">
                    <a:lumMod val="75000"/>
                    <a:lumOff val="25000"/>
                  </a:schemeClr>
                </a:solidFill>
              </a:rPr>
              <a:t>Concatation</a:t>
            </a:r>
            <a:r>
              <a:rPr lang="en-US" altLang="x-none" dirty="0" smtClean="0">
                <a:solidFill>
                  <a:schemeClr val="tx1">
                    <a:lumMod val="75000"/>
                    <a:lumOff val="25000"/>
                  </a:schemeClr>
                </a:solidFill>
              </a:rPr>
              <a:t> performance comparison between collections [10]</a:t>
            </a:r>
            <a:endParaRPr lang="en-US" dirty="0"/>
          </a:p>
        </p:txBody>
      </p:sp>
    </p:spTree>
    <p:extLst>
      <p:ext uri="{BB962C8B-B14F-4D97-AF65-F5344CB8AC3E}">
        <p14:creationId xmlns:p14="http://schemas.microsoft.com/office/powerpoint/2010/main" val="1161438730"/>
      </p:ext>
    </p:extLst>
  </p:cSld>
  <p:clrMapOvr>
    <a:masterClrMapping/>
  </p:clrMapOvr>
  <mc:AlternateContent xmlns:mc="http://schemas.openxmlformats.org/markup-compatibility/2006" xmlns:p14="http://schemas.microsoft.com/office/powerpoint/2010/main">
    <mc:Choice Requires="p14">
      <p:transition spd="slow" p14:dur="2000" advTm="1165"/>
    </mc:Choice>
    <mc:Fallback xmlns="">
      <p:transition spd="slow" advTm="1165"/>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3.7 Improve Efficiency by Tuning</a:t>
            </a:r>
            <a:endParaRPr lang="en-US" dirty="0"/>
          </a:p>
        </p:txBody>
      </p:sp>
      <p:sp>
        <p:nvSpPr>
          <p:cNvPr id="3" name="Content Placeholder 2"/>
          <p:cNvSpPr>
            <a:spLocks noGrp="1"/>
          </p:cNvSpPr>
          <p:nvPr>
            <p:ph idx="1"/>
          </p:nvPr>
        </p:nvSpPr>
        <p:spPr>
          <a:xfrm>
            <a:off x="838200" y="1825624"/>
            <a:ext cx="11049000" cy="4682751"/>
          </a:xfrm>
        </p:spPr>
        <p:txBody>
          <a:bodyPr>
            <a:normAutofit/>
          </a:bodyPr>
          <a:lstStyle/>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p:txBody>
      </p:sp>
      <p:sp>
        <p:nvSpPr>
          <p:cNvPr id="4" name="Content Placeholder 2"/>
          <p:cNvSpPr txBox="1">
            <a:spLocks/>
          </p:cNvSpPr>
          <p:nvPr/>
        </p:nvSpPr>
        <p:spPr>
          <a:xfrm>
            <a:off x="2027982" y="1711809"/>
            <a:ext cx="10041572"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400" dirty="0" smtClean="0"/>
              <a:t>Garbage Collection</a:t>
            </a:r>
          </a:p>
          <a:p>
            <a:pPr lvl="1"/>
            <a:r>
              <a:rPr lang="en-US" sz="2200" dirty="0" smtClean="0"/>
              <a:t>Use G1GC </a:t>
            </a:r>
            <a:r>
              <a:rPr lang="en-US" sz="2200" dirty="0"/>
              <a:t>garbage </a:t>
            </a:r>
            <a:r>
              <a:rPr lang="en-US" sz="2200" dirty="0" smtClean="0"/>
              <a:t>collector instead of default garbage collector</a:t>
            </a:r>
          </a:p>
        </p:txBody>
      </p:sp>
      <p:sp>
        <p:nvSpPr>
          <p:cNvPr id="8" name="Rectangle 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0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451" y="3165991"/>
            <a:ext cx="8297519" cy="13588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a:spLocks noChangeArrowheads="1"/>
          </p:cNvSpPr>
          <p:nvPr/>
        </p:nvSpPr>
        <p:spPr bwMode="auto">
          <a:xfrm>
            <a:off x="2797054" y="4621068"/>
            <a:ext cx="520687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x-none" altLang="x-none" sz="1600" dirty="0">
                <a:solidFill>
                  <a:schemeClr val="tx1">
                    <a:lumMod val="75000"/>
                    <a:lumOff val="25000"/>
                  </a:schemeClr>
                </a:solidFill>
              </a:rPr>
              <a:t>Figure </a:t>
            </a:r>
            <a:r>
              <a:rPr lang="en-US" altLang="x-none" sz="1600" dirty="0">
                <a:solidFill>
                  <a:schemeClr val="tx1">
                    <a:lumMod val="75000"/>
                    <a:lumOff val="25000"/>
                  </a:schemeClr>
                </a:solidFill>
              </a:rPr>
              <a:t>a. </a:t>
            </a:r>
            <a:r>
              <a:rPr lang="x-none" altLang="x-none" sz="1600" dirty="0">
                <a:solidFill>
                  <a:schemeClr val="tx1">
                    <a:lumMod val="75000"/>
                    <a:lumOff val="25000"/>
                  </a:schemeClr>
                </a:solidFill>
              </a:rPr>
              <a:t>GC time using default garbage collector.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dirty="0">
              <a:ln>
                <a:noFill/>
              </a:ln>
              <a:solidFill>
                <a:schemeClr val="tx1"/>
              </a:solidFill>
              <a:effectLst/>
              <a:latin typeface="Arial" charset="0"/>
            </a:endParaRPr>
          </a:p>
        </p:txBody>
      </p:sp>
      <p:pic>
        <p:nvPicPr>
          <p:cNvPr id="4102" name="Content Placeholder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451" y="4989561"/>
            <a:ext cx="8297519" cy="144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2767451" y="6427306"/>
            <a:ext cx="51331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x-none" altLang="x-none" sz="1600" dirty="0">
                <a:solidFill>
                  <a:schemeClr val="tx1">
                    <a:lumMod val="75000"/>
                    <a:lumOff val="25000"/>
                  </a:schemeClr>
                </a:solidFill>
              </a:rPr>
              <a:t>Figure </a:t>
            </a:r>
            <a:r>
              <a:rPr lang="en-US" altLang="x-none" sz="1600" dirty="0">
                <a:solidFill>
                  <a:schemeClr val="tx1">
                    <a:lumMod val="75000"/>
                    <a:lumOff val="25000"/>
                  </a:schemeClr>
                </a:solidFill>
              </a:rPr>
              <a:t>b</a:t>
            </a:r>
            <a:r>
              <a:rPr lang="x-none" altLang="x-none" sz="1600" dirty="0">
                <a:solidFill>
                  <a:schemeClr val="tx1">
                    <a:lumMod val="75000"/>
                    <a:lumOff val="25000"/>
                  </a:schemeClr>
                </a:solidFill>
              </a:rPr>
              <a:t>. GC time using G1GC garbage collector.</a:t>
            </a:r>
          </a:p>
        </p:txBody>
      </p:sp>
    </p:spTree>
    <p:extLst>
      <p:ext uri="{BB962C8B-B14F-4D97-AF65-F5344CB8AC3E}">
        <p14:creationId xmlns:p14="http://schemas.microsoft.com/office/powerpoint/2010/main" val="1949552041"/>
      </p:ext>
    </p:extLst>
  </p:cSld>
  <p:clrMapOvr>
    <a:masterClrMapping/>
  </p:clrMapOvr>
  <mc:AlternateContent xmlns:mc="http://schemas.openxmlformats.org/markup-compatibility/2006" xmlns:p14="http://schemas.microsoft.com/office/powerpoint/2010/main">
    <mc:Choice Requires="p14">
      <p:transition spd="slow" p14:dur="2000" advTm="44794"/>
    </mc:Choice>
    <mc:Fallback xmlns="">
      <p:transition spd="slow" advTm="44794"/>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Experimental Evaluation</a:t>
            </a:r>
            <a:endParaRPr lang="en-US" dirty="0"/>
          </a:p>
        </p:txBody>
      </p:sp>
      <p:sp>
        <p:nvSpPr>
          <p:cNvPr id="3" name="Content Placeholder 2"/>
          <p:cNvSpPr>
            <a:spLocks noGrp="1"/>
          </p:cNvSpPr>
          <p:nvPr>
            <p:ph idx="1"/>
          </p:nvPr>
        </p:nvSpPr>
        <p:spPr/>
        <p:txBody>
          <a:bodyPr/>
          <a:lstStyle/>
          <a:p>
            <a:r>
              <a:rPr lang="en-US" sz="2800" dirty="0"/>
              <a:t>4</a:t>
            </a:r>
            <a:r>
              <a:rPr lang="en-US" sz="2800" dirty="0" smtClean="0"/>
              <a:t>.1 Datasets and Measures</a:t>
            </a:r>
          </a:p>
          <a:p>
            <a:r>
              <a:rPr lang="en-US" sz="2800" dirty="0"/>
              <a:t>4</a:t>
            </a:r>
            <a:r>
              <a:rPr lang="en-US" sz="2800" dirty="0" smtClean="0"/>
              <a:t>.2 Platform</a:t>
            </a:r>
          </a:p>
          <a:p>
            <a:r>
              <a:rPr lang="en-US" sz="2800" dirty="0"/>
              <a:t>4</a:t>
            </a:r>
            <a:r>
              <a:rPr lang="en-US" sz="2800" dirty="0" smtClean="0"/>
              <a:t>.3 Experimental Results</a:t>
            </a:r>
          </a:p>
          <a:p>
            <a:pPr lvl="1"/>
            <a:r>
              <a:rPr lang="en-US" sz="2400" dirty="0"/>
              <a:t>4</a:t>
            </a:r>
            <a:r>
              <a:rPr lang="en-US" sz="2400" dirty="0" smtClean="0"/>
              <a:t>.3.1 Comparison of Solution Quality</a:t>
            </a:r>
          </a:p>
          <a:p>
            <a:pPr lvl="1"/>
            <a:r>
              <a:rPr lang="en-US" sz="2400" dirty="0"/>
              <a:t>4</a:t>
            </a:r>
            <a:r>
              <a:rPr lang="en-US" sz="2400" dirty="0" smtClean="0"/>
              <a:t>.3.2 Runtime Comparison of Different Strategies</a:t>
            </a:r>
          </a:p>
          <a:p>
            <a:pPr lvl="1"/>
            <a:r>
              <a:rPr lang="en-US" sz="2400" dirty="0"/>
              <a:t>4</a:t>
            </a:r>
            <a:r>
              <a:rPr lang="en-US" sz="2400" dirty="0" smtClean="0"/>
              <a:t>.3.3 Evaluation of Partitioning Properties</a:t>
            </a:r>
          </a:p>
          <a:p>
            <a:pPr lvl="1"/>
            <a:r>
              <a:rPr lang="en-US" sz="2400" dirty="0"/>
              <a:t>4</a:t>
            </a:r>
            <a:r>
              <a:rPr lang="en-US" sz="2400" dirty="0" smtClean="0"/>
              <a:t>.3.4 Scalability </a:t>
            </a:r>
          </a:p>
        </p:txBody>
      </p:sp>
    </p:spTree>
    <p:extLst>
      <p:ext uri="{BB962C8B-B14F-4D97-AF65-F5344CB8AC3E}">
        <p14:creationId xmlns:p14="http://schemas.microsoft.com/office/powerpoint/2010/main" val="631137309"/>
      </p:ext>
    </p:extLst>
  </p:cSld>
  <p:clrMapOvr>
    <a:masterClrMapping/>
  </p:clrMapOvr>
  <mc:AlternateContent xmlns:mc="http://schemas.openxmlformats.org/markup-compatibility/2006" xmlns:p14="http://schemas.microsoft.com/office/powerpoint/2010/main">
    <mc:Choice Requires="p14">
      <p:transition spd="slow" p14:dur="2000" advTm="5561"/>
    </mc:Choice>
    <mc:Fallback xmlns="">
      <p:transition spd="slow" advTm="5561"/>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.1 </a:t>
            </a:r>
            <a:r>
              <a:rPr lang="en-US" dirty="0"/>
              <a:t>Datasets and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000" dirty="0" smtClean="0"/>
                  <a:t>We use the benchmarks from the </a:t>
                </a:r>
                <a:r>
                  <a:rPr lang="en-US" sz="2000" u="sng" dirty="0" smtClean="0">
                    <a:hlinkClick r:id="rId2"/>
                  </a:rPr>
                  <a:t>Network Data Repository online</a:t>
                </a:r>
                <a:endParaRPr lang="en-US" sz="2000" dirty="0" smtClean="0"/>
              </a:p>
              <a:p>
                <a:pPr marL="457200" lvl="1" indent="0">
                  <a:buNone/>
                </a:pPr>
                <a:r>
                  <a:rPr lang="en-US" sz="2000" dirty="0" smtClean="0"/>
                  <a:t>For unweighted original benchmarks, we transform them into a vertex weighted version: </a:t>
                </a:r>
                <a14:m>
                  <m:oMath xmlns:m="http://schemas.openxmlformats.org/officeDocument/2006/math">
                    <m:r>
                      <a:rPr lang="en-US" sz="2000" i="1" dirty="0" smtClean="0">
                        <a:latin typeface="Cambria Math" charset="0"/>
                      </a:rPr>
                      <m:t>𝑤𝑒𝑖𝑔h𝑡</m:t>
                    </m:r>
                    <m:r>
                      <a:rPr lang="en-US" sz="2000" i="1" dirty="0" smtClean="0">
                        <a:latin typeface="Cambria Math" charset="0"/>
                      </a:rPr>
                      <m:t>(</m:t>
                    </m:r>
                    <m:sSub>
                      <m:sSubPr>
                        <m:ctrlPr>
                          <a:rPr lang="en-US" sz="2000" i="1" dirty="0" smtClean="0">
                            <a:latin typeface="Cambria Math" charset="0"/>
                          </a:rPr>
                        </m:ctrlPr>
                      </m:sSubPr>
                      <m:e>
                        <m:r>
                          <a:rPr lang="en-US" sz="2000" b="0" i="1" dirty="0" smtClean="0">
                            <a:latin typeface="Cambria Math" charset="0"/>
                          </a:rPr>
                          <m:t>𝑣</m:t>
                        </m:r>
                      </m:e>
                      <m:sub>
                        <m:r>
                          <a:rPr lang="en-US" sz="2000" b="0" i="1" dirty="0" smtClean="0">
                            <a:latin typeface="Cambria Math" charset="0"/>
                          </a:rPr>
                          <m:t>𝑖</m:t>
                        </m:r>
                      </m:sub>
                    </m:sSub>
                    <m:r>
                      <a:rPr lang="en-US" sz="2000" i="1" dirty="0" smtClean="0">
                        <a:latin typeface="Cambria Math" charset="0"/>
                      </a:rPr>
                      <m:t>) = (</m:t>
                    </m:r>
                    <m:r>
                      <a:rPr lang="en-US" sz="2000" i="1" dirty="0" err="1" smtClean="0">
                        <a:latin typeface="Cambria Math" charset="0"/>
                      </a:rPr>
                      <m:t>𝑖</m:t>
                    </m:r>
                    <m:r>
                      <a:rPr lang="en-US" sz="2000" i="1" dirty="0" smtClean="0">
                        <a:latin typeface="Cambria Math" charset="0"/>
                      </a:rPr>
                      <m:t> </m:t>
                    </m:r>
                    <m:r>
                      <a:rPr lang="en-US" sz="2000" i="1" dirty="0" smtClean="0">
                        <a:latin typeface="Cambria Math" charset="0"/>
                      </a:rPr>
                      <m:t>𝑚𝑜𝑑</m:t>
                    </m:r>
                    <m:r>
                      <a:rPr lang="en-US" sz="2000" i="1" dirty="0" smtClean="0">
                        <a:latin typeface="Cambria Math" charset="0"/>
                      </a:rPr>
                      <m:t> 200) + 1 </m:t>
                    </m:r>
                  </m:oMath>
                </a14:m>
                <a:endParaRPr lang="en-US" sz="2000" dirty="0" smtClean="0"/>
              </a:p>
              <a:p>
                <a:pPr marL="457200" lvl="1" indent="0">
                  <a:buNone/>
                </a:pPr>
                <a:r>
                  <a:rPr lang="en-US" sz="2000" dirty="0"/>
                  <a:t>G</a:t>
                </a:r>
                <a:r>
                  <a:rPr lang="en-US" sz="2000" dirty="0" smtClean="0"/>
                  <a:t>raphs </a:t>
                </a:r>
                <a:r>
                  <a:rPr lang="en-US" sz="2000" dirty="0"/>
                  <a:t>of social networks (</a:t>
                </a:r>
                <a:r>
                  <a:rPr lang="en-US" sz="2000" dirty="0" err="1"/>
                  <a:t>soc-orkut-dir</a:t>
                </a:r>
                <a:r>
                  <a:rPr lang="en-US" sz="2000" dirty="0"/>
                  <a:t>), biological networks (bio-</a:t>
                </a:r>
                <a:r>
                  <a:rPr lang="en-US" sz="2000" dirty="0" err="1"/>
                  <a:t>dmela</a:t>
                </a:r>
                <a:r>
                  <a:rPr lang="en-US" sz="2000" dirty="0"/>
                  <a:t>), genes (bio-human-gene1), web link networks (web-uk-2015), and collaboration networks (ca-dblp-2010, ca-dblp-2012, ca-hollywood-2009).</a:t>
                </a:r>
                <a:endParaRPr lang="en-US" sz="2000" dirty="0" smtClean="0"/>
              </a:p>
              <a:p>
                <a:r>
                  <a:rPr lang="en-US" sz="2000" dirty="0" smtClean="0"/>
                  <a:t>Evaluates the solution quality;</a:t>
                </a:r>
              </a:p>
              <a:p>
                <a:r>
                  <a:rPr lang="en-US" sz="2000" dirty="0" smtClean="0"/>
                  <a:t>Compares the runtime differences between different strategies;</a:t>
                </a:r>
              </a:p>
              <a:p>
                <a:r>
                  <a:rPr lang="en-US" sz="2000" dirty="0"/>
                  <a:t>Evaluates partitioning </a:t>
                </a:r>
                <a:r>
                  <a:rPr lang="en-US" sz="2000" dirty="0" smtClean="0"/>
                  <a:t>properties;</a:t>
                </a:r>
                <a:endParaRPr lang="en-US" sz="2000" dirty="0"/>
              </a:p>
              <a:p>
                <a:r>
                  <a:rPr lang="en-US" sz="2000" dirty="0" smtClean="0"/>
                  <a:t>Evaluates scalability.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84" t="-806" b="-15161"/>
                </a:stretch>
              </a:blipFill>
            </p:spPr>
            <p:txBody>
              <a:bodyPr/>
              <a:lstStyle/>
              <a:p>
                <a:r>
                  <a:rPr lang="en-US">
                    <a:noFill/>
                  </a:rPr>
                  <a:t> </a:t>
                </a:r>
              </a:p>
            </p:txBody>
          </p:sp>
        </mc:Fallback>
      </mc:AlternateContent>
    </p:spTree>
    <p:extLst>
      <p:ext uri="{BB962C8B-B14F-4D97-AF65-F5344CB8AC3E}">
        <p14:creationId xmlns:p14="http://schemas.microsoft.com/office/powerpoint/2010/main" val="166702722"/>
      </p:ext>
    </p:extLst>
  </p:cSld>
  <p:clrMapOvr>
    <a:masterClrMapping/>
  </p:clrMapOvr>
  <mc:AlternateContent xmlns:mc="http://schemas.openxmlformats.org/markup-compatibility/2006" xmlns:p14="http://schemas.microsoft.com/office/powerpoint/2010/main">
    <mc:Choice Requires="p14">
      <p:transition spd="slow" p14:dur="2000" advTm="690"/>
    </mc:Choice>
    <mc:Fallback xmlns="">
      <p:transition spd="slow" advTm="69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.2 Platform</a:t>
            </a:r>
            <a:endParaRPr lang="en-US" dirty="0"/>
          </a:p>
        </p:txBody>
      </p:sp>
      <p:sp>
        <p:nvSpPr>
          <p:cNvPr id="3" name="Content Placeholder 2"/>
          <p:cNvSpPr>
            <a:spLocks noGrp="1"/>
          </p:cNvSpPr>
          <p:nvPr>
            <p:ph idx="1"/>
          </p:nvPr>
        </p:nvSpPr>
        <p:spPr>
          <a:xfrm>
            <a:off x="2589212" y="1627163"/>
            <a:ext cx="8915400" cy="3777622"/>
          </a:xfrm>
        </p:spPr>
        <p:txBody>
          <a:bodyPr>
            <a:noAutofit/>
          </a:bodyPr>
          <a:lstStyle/>
          <a:p>
            <a:r>
              <a:rPr lang="en-US" sz="2200" dirty="0"/>
              <a:t>A</a:t>
            </a:r>
            <a:r>
              <a:rPr lang="en-US" sz="2200" dirty="0" smtClean="0"/>
              <a:t> </a:t>
            </a:r>
            <a:r>
              <a:rPr lang="en-US" sz="2200" dirty="0"/>
              <a:t>standalone </a:t>
            </a:r>
            <a:r>
              <a:rPr lang="en-US" sz="2200" dirty="0" smtClean="0"/>
              <a:t>machine</a:t>
            </a:r>
          </a:p>
          <a:p>
            <a:pPr lvl="1"/>
            <a:r>
              <a:rPr lang="en-US" sz="2000" dirty="0" smtClean="0"/>
              <a:t>With </a:t>
            </a:r>
            <a:r>
              <a:rPr lang="en-US" sz="2000" dirty="0"/>
              <a:t>a 2.8GHz quad-core Intel Core i7 processor and 16G memory </a:t>
            </a:r>
            <a:endParaRPr lang="en-US" sz="2000" dirty="0" smtClean="0"/>
          </a:p>
          <a:p>
            <a:r>
              <a:rPr lang="en-US" sz="2200" dirty="0"/>
              <a:t>T</a:t>
            </a:r>
            <a:r>
              <a:rPr lang="en-US" sz="2200" dirty="0" smtClean="0"/>
              <a:t>wo </a:t>
            </a:r>
            <a:r>
              <a:rPr lang="en-US" sz="2200" dirty="0"/>
              <a:t>Amazon EMR clusters </a:t>
            </a:r>
            <a:endParaRPr lang="en-US" sz="2200" dirty="0" smtClean="0"/>
          </a:p>
          <a:p>
            <a:pPr lvl="1"/>
            <a:r>
              <a:rPr lang="en-US" sz="2000" dirty="0"/>
              <a:t>O</a:t>
            </a:r>
            <a:r>
              <a:rPr lang="en-US" sz="2000" dirty="0" smtClean="0"/>
              <a:t>ne </a:t>
            </a:r>
            <a:r>
              <a:rPr lang="en-US" sz="2000" dirty="0"/>
              <a:t>EMR cluster consists of one master node and seven worker nodes, while the other EMR cluster consists of one master node and 15 worker </a:t>
            </a:r>
            <a:r>
              <a:rPr lang="en-US" sz="2000" dirty="0" smtClean="0"/>
              <a:t>nodes</a:t>
            </a:r>
          </a:p>
          <a:p>
            <a:pPr lvl="1"/>
            <a:r>
              <a:rPr lang="en-US" sz="2000" dirty="0" smtClean="0"/>
              <a:t>The </a:t>
            </a:r>
            <a:r>
              <a:rPr lang="en-US" sz="2000" dirty="0"/>
              <a:t>master node is of m4.2xlarge type, which contains 16 cores and 32 GB </a:t>
            </a:r>
            <a:r>
              <a:rPr lang="en-US" sz="2000" dirty="0" smtClean="0"/>
              <a:t>memory</a:t>
            </a:r>
          </a:p>
          <a:p>
            <a:pPr lvl="1"/>
            <a:r>
              <a:rPr lang="en-US" sz="2000" dirty="0" smtClean="0"/>
              <a:t>The </a:t>
            </a:r>
            <a:r>
              <a:rPr lang="en-US" sz="2000" dirty="0"/>
              <a:t>worker nodes are of m3.xlarge type, each of which contains 8 cores and 15 GB </a:t>
            </a:r>
            <a:r>
              <a:rPr lang="en-US" sz="2000" dirty="0" smtClean="0"/>
              <a:t>memory</a:t>
            </a:r>
          </a:p>
          <a:p>
            <a:pPr lvl="1"/>
            <a:r>
              <a:rPr lang="en-US" sz="2000" dirty="0" smtClean="0"/>
              <a:t>The </a:t>
            </a:r>
            <a:r>
              <a:rPr lang="en-US" sz="2000" dirty="0"/>
              <a:t>nodes in the EMR clusters read input datasets from Amazon S3, an AWS data store, where we store the datasets. </a:t>
            </a:r>
            <a:endParaRPr lang="en-US" sz="2000" dirty="0" smtClean="0"/>
          </a:p>
        </p:txBody>
      </p:sp>
    </p:spTree>
    <p:extLst>
      <p:ext uri="{BB962C8B-B14F-4D97-AF65-F5344CB8AC3E}">
        <p14:creationId xmlns:p14="http://schemas.microsoft.com/office/powerpoint/2010/main" val="1201141908"/>
      </p:ext>
    </p:extLst>
  </p:cSld>
  <p:clrMapOvr>
    <a:masterClrMapping/>
  </p:clrMapOvr>
  <mc:AlternateContent xmlns:mc="http://schemas.openxmlformats.org/markup-compatibility/2006" xmlns:p14="http://schemas.microsoft.com/office/powerpoint/2010/main">
    <mc:Choice Requires="p14">
      <p:transition spd="slow" p14:dur="2000" advTm="477"/>
    </mc:Choice>
    <mc:Fallback xmlns="">
      <p:transition spd="slow" advTm="47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a:t>
            </a:r>
            <a:r>
              <a:rPr lang="en-US" dirty="0" smtClean="0"/>
              <a:t>.3.1 </a:t>
            </a:r>
            <a:r>
              <a:rPr lang="en-US" dirty="0"/>
              <a:t>Comparison of Solution Quality</a:t>
            </a:r>
          </a:p>
        </p:txBody>
      </p:sp>
      <p:graphicFrame>
        <p:nvGraphicFramePr>
          <p:cNvPr id="8" name="Table 7"/>
          <p:cNvGraphicFramePr>
            <a:graphicFrameLocks noGrp="1"/>
          </p:cNvGraphicFramePr>
          <p:nvPr>
            <p:extLst>
              <p:ext uri="{D42A27DB-BD31-4B8C-83A1-F6EECF244321}">
                <p14:modId xmlns:p14="http://schemas.microsoft.com/office/powerpoint/2010/main" val="1658204482"/>
              </p:ext>
            </p:extLst>
          </p:nvPr>
        </p:nvGraphicFramePr>
        <p:xfrm>
          <a:off x="1673817" y="1905000"/>
          <a:ext cx="9174997" cy="4246534"/>
        </p:xfrm>
        <a:graphic>
          <a:graphicData uri="http://schemas.openxmlformats.org/drawingml/2006/table">
            <a:tbl>
              <a:tblPr firstRow="1" firstCol="1" bandRow="1"/>
              <a:tblGrid>
                <a:gridCol w="1717964"/>
                <a:gridCol w="934143"/>
                <a:gridCol w="947026"/>
                <a:gridCol w="1130635"/>
                <a:gridCol w="1642802"/>
                <a:gridCol w="1449531"/>
                <a:gridCol w="1352896"/>
              </a:tblGrid>
              <a:tr h="772097">
                <a:tc>
                  <a:txBody>
                    <a:bodyPr/>
                    <a:lstStyle/>
                    <a:p>
                      <a:pPr marL="0" marR="0">
                        <a:spcBef>
                          <a:spcPts val="0"/>
                        </a:spcBef>
                        <a:spcAft>
                          <a:spcPts val="0"/>
                        </a:spcAft>
                      </a:pPr>
                      <a:r>
                        <a:rPr lang="en-US" sz="1800" b="1" dirty="0">
                          <a:solidFill>
                            <a:srgbClr val="2F5496"/>
                          </a:solidFill>
                          <a:effectLst/>
                          <a:latin typeface="Times New Roman" charset="0"/>
                          <a:ea typeface="DengXian" charset="-122"/>
                          <a:cs typeface="Times New Roman" charset="0"/>
                        </a:rPr>
                        <a:t>Graph</a:t>
                      </a:r>
                      <a:endParaRPr lang="en-US" sz="18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b="1">
                          <a:solidFill>
                            <a:srgbClr val="2F5496"/>
                          </a:solidFill>
                          <a:effectLst/>
                          <a:latin typeface="Times New Roman" charset="0"/>
                          <a:ea typeface="DengXian" charset="-122"/>
                          <a:cs typeface="Times New Roman" charset="0"/>
                        </a:rPr>
                        <a:t>|V|</a:t>
                      </a:r>
                      <a:endParaRPr lang="en-US" sz="18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b="1">
                          <a:solidFill>
                            <a:srgbClr val="2F5496"/>
                          </a:solidFill>
                          <a:effectLst/>
                          <a:latin typeface="Times New Roman" charset="0"/>
                          <a:ea typeface="DengXian" charset="-122"/>
                          <a:cs typeface="Times New Roman" charset="0"/>
                        </a:rPr>
                        <a:t>|E|</a:t>
                      </a:r>
                      <a:endParaRPr lang="en-US" sz="18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b="1">
                          <a:solidFill>
                            <a:srgbClr val="2F5496"/>
                          </a:solidFill>
                          <a:effectLst/>
                          <a:latin typeface="Times New Roman" charset="0"/>
                          <a:ea typeface="DengXian" charset="-122"/>
                          <a:cs typeface="Times New Roman" charset="0"/>
                        </a:rPr>
                        <a:t>Density</a:t>
                      </a:r>
                      <a:endParaRPr lang="en-US" sz="18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b="1">
                          <a:solidFill>
                            <a:srgbClr val="2F5496"/>
                          </a:solidFill>
                          <a:effectLst/>
                          <a:latin typeface="Times New Roman" charset="0"/>
                          <a:ea typeface="DengXian" charset="-122"/>
                          <a:cs typeface="Times New Roman" charset="0"/>
                        </a:rPr>
                        <a:t>Solution of FastWClq [6]</a:t>
                      </a:r>
                      <a:endParaRPr lang="en-US" sz="18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b="1">
                          <a:solidFill>
                            <a:srgbClr val="2F5496"/>
                          </a:solidFill>
                          <a:effectLst/>
                          <a:latin typeface="Times New Roman" charset="0"/>
                          <a:ea typeface="DengXian" charset="-122"/>
                          <a:cs typeface="Times New Roman" charset="0"/>
                        </a:rPr>
                        <a:t>Solution of WLMC [5]</a:t>
                      </a:r>
                      <a:endParaRPr lang="en-US" sz="18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b="1">
                          <a:solidFill>
                            <a:srgbClr val="2F5496"/>
                          </a:solidFill>
                          <a:effectLst/>
                          <a:latin typeface="Times New Roman" charset="0"/>
                          <a:ea typeface="DengXian" charset="-122"/>
                          <a:cs typeface="Times New Roman" charset="0"/>
                        </a:rPr>
                        <a:t>Solution of PS-MWC</a:t>
                      </a:r>
                      <a:endParaRPr lang="en-US" sz="18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r>
              <a:tr h="386049">
                <a:tc>
                  <a:txBody>
                    <a:bodyPr/>
                    <a:lstStyle/>
                    <a:p>
                      <a:pPr marL="0" marR="0">
                        <a:spcBef>
                          <a:spcPts val="0"/>
                        </a:spcBef>
                        <a:spcAft>
                          <a:spcPts val="0"/>
                        </a:spcAft>
                      </a:pPr>
                      <a:r>
                        <a:rPr lang="en-US" sz="1800" b="1">
                          <a:solidFill>
                            <a:srgbClr val="2F5496"/>
                          </a:solidFill>
                          <a:effectLst/>
                          <a:latin typeface="Times New Roman" charset="0"/>
                          <a:ea typeface="DengXian" charset="-122"/>
                          <a:cs typeface="Times New Roman" charset="0"/>
                        </a:rPr>
                        <a:t>bio-dmela</a:t>
                      </a:r>
                      <a:endParaRPr lang="en-US" sz="18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7.4K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25.6K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0.0009</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805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805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805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772097">
                <a:tc>
                  <a:txBody>
                    <a:bodyPr/>
                    <a:lstStyle/>
                    <a:p>
                      <a:pPr marL="0" marR="0">
                        <a:spcBef>
                          <a:spcPts val="0"/>
                        </a:spcBef>
                        <a:spcAft>
                          <a:spcPts val="0"/>
                        </a:spcAft>
                      </a:pPr>
                      <a:r>
                        <a:rPr lang="en-US" sz="1800" b="1">
                          <a:solidFill>
                            <a:srgbClr val="2F5496"/>
                          </a:solidFill>
                          <a:effectLst/>
                          <a:latin typeface="Times New Roman" charset="0"/>
                          <a:ea typeface="DengXian" charset="-122"/>
                          <a:cs typeface="Times New Roman" charset="0"/>
                        </a:rPr>
                        <a:t>ca-dblp-2010</a:t>
                      </a:r>
                      <a:endParaRPr lang="en-US" sz="18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226.4K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716.5K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2.8e-05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7575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7575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7575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r h="772097">
                <a:tc>
                  <a:txBody>
                    <a:bodyPr/>
                    <a:lstStyle/>
                    <a:p>
                      <a:pPr marL="0" marR="0">
                        <a:spcBef>
                          <a:spcPts val="0"/>
                        </a:spcBef>
                        <a:spcAft>
                          <a:spcPts val="0"/>
                        </a:spcAft>
                      </a:pPr>
                      <a:r>
                        <a:rPr lang="en-US" sz="1800" b="1">
                          <a:solidFill>
                            <a:srgbClr val="2F5496"/>
                          </a:solidFill>
                          <a:effectLst/>
                          <a:latin typeface="Times New Roman" charset="0"/>
                          <a:ea typeface="DengXian" charset="-122"/>
                          <a:cs typeface="Times New Roman" charset="0"/>
                        </a:rPr>
                        <a:t>ca-dblp-2012</a:t>
                      </a:r>
                      <a:endParaRPr lang="en-US" sz="18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317.1K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1M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2.09e-05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14108</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14108</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14108</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772097">
                <a:tc>
                  <a:txBody>
                    <a:bodyPr/>
                    <a:lstStyle/>
                    <a:p>
                      <a:pPr marL="0" marR="0">
                        <a:spcBef>
                          <a:spcPts val="0"/>
                        </a:spcBef>
                        <a:spcAft>
                          <a:spcPts val="0"/>
                        </a:spcAft>
                      </a:pPr>
                      <a:r>
                        <a:rPr lang="en-US" sz="1800" b="1">
                          <a:solidFill>
                            <a:srgbClr val="2F5496"/>
                          </a:solidFill>
                          <a:effectLst/>
                          <a:latin typeface="Times New Roman" charset="0"/>
                          <a:ea typeface="DengXian" charset="-122"/>
                          <a:cs typeface="Times New Roman" charset="0"/>
                        </a:rPr>
                        <a:t>web-uk-2015</a:t>
                      </a:r>
                      <a:endParaRPr lang="en-US" sz="18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129.6K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11.7M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0.0014</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54850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54850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54850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r h="772097">
                <a:tc>
                  <a:txBody>
                    <a:bodyPr/>
                    <a:lstStyle/>
                    <a:p>
                      <a:pPr marL="0" marR="0">
                        <a:spcBef>
                          <a:spcPts val="0"/>
                        </a:spcBef>
                        <a:spcAft>
                          <a:spcPts val="0"/>
                        </a:spcAft>
                      </a:pPr>
                      <a:r>
                        <a:rPr lang="en-US" sz="1800" b="1">
                          <a:solidFill>
                            <a:srgbClr val="2F5496"/>
                          </a:solidFill>
                          <a:effectLst/>
                          <a:latin typeface="Times New Roman" charset="0"/>
                          <a:ea typeface="DengXian" charset="-122"/>
                          <a:cs typeface="Times New Roman" charset="0"/>
                        </a:rPr>
                        <a:t>ca-hollywood-2009</a:t>
                      </a:r>
                      <a:endParaRPr lang="en-US" sz="18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1.1M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56.3M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9.85e-05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222720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a:solidFill>
                            <a:srgbClr val="2F5496"/>
                          </a:solidFill>
                          <a:effectLst/>
                          <a:latin typeface="Times New Roman" charset="0"/>
                          <a:ea typeface="DengXian" charset="-122"/>
                          <a:cs typeface="Times New Roman" charset="0"/>
                        </a:rPr>
                        <a:t>222720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1800" dirty="0">
                          <a:solidFill>
                            <a:srgbClr val="2F5496"/>
                          </a:solidFill>
                          <a:effectLst/>
                          <a:latin typeface="Times New Roman" charset="0"/>
                          <a:ea typeface="DengXian" charset="-122"/>
                          <a:cs typeface="Times New Roman" charset="0"/>
                        </a:rPr>
                        <a:t>222720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bl>
          </a:graphicData>
        </a:graphic>
      </p:graphicFrame>
      <p:sp>
        <p:nvSpPr>
          <p:cNvPr id="4" name="Rectangle 3"/>
          <p:cNvSpPr/>
          <p:nvPr/>
        </p:nvSpPr>
        <p:spPr>
          <a:xfrm>
            <a:off x="4403145" y="6241291"/>
            <a:ext cx="4751622" cy="507831"/>
          </a:xfrm>
          <a:prstGeom prst="rect">
            <a:avLst/>
          </a:prstGeom>
        </p:spPr>
        <p:txBody>
          <a:bodyPr wrap="none">
            <a:spAutoFit/>
          </a:bodyPr>
          <a:lstStyle/>
          <a:p>
            <a:pPr>
              <a:lnSpc>
                <a:spcPct val="150000"/>
              </a:lnSpc>
            </a:pPr>
            <a:r>
              <a:rPr lang="en-US" dirty="0"/>
              <a:t>Table 4</a:t>
            </a:r>
            <a:r>
              <a:rPr lang="en-US" dirty="0" smtClean="0"/>
              <a:t>.1</a:t>
            </a:r>
            <a:r>
              <a:rPr lang="en-US" dirty="0"/>
              <a:t>. Comparison of Solution Quality</a:t>
            </a:r>
          </a:p>
        </p:txBody>
      </p:sp>
    </p:spTree>
    <p:extLst>
      <p:ext uri="{BB962C8B-B14F-4D97-AF65-F5344CB8AC3E}">
        <p14:creationId xmlns:p14="http://schemas.microsoft.com/office/powerpoint/2010/main" val="1437603236"/>
      </p:ext>
    </p:extLst>
  </p:cSld>
  <p:clrMapOvr>
    <a:masterClrMapping/>
  </p:clrMapOvr>
  <mc:AlternateContent xmlns:mc="http://schemas.openxmlformats.org/markup-compatibility/2006" xmlns:p14="http://schemas.microsoft.com/office/powerpoint/2010/main">
    <mc:Choice Requires="p14">
      <p:transition spd="slow" p14:dur="2000" advTm="414"/>
    </mc:Choice>
    <mc:Fallback xmlns="">
      <p:transition spd="slow" advTm="414"/>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627322" y="624110"/>
            <a:ext cx="10337369" cy="1280890"/>
          </a:xfrm>
        </p:spPr>
        <p:txBody>
          <a:bodyPr>
            <a:normAutofit/>
          </a:bodyPr>
          <a:lstStyle/>
          <a:p>
            <a:r>
              <a:rPr lang="en-US" sz="3200" dirty="0"/>
              <a:t>4</a:t>
            </a:r>
            <a:r>
              <a:rPr lang="en-US" sz="3200" dirty="0" smtClean="0"/>
              <a:t>.3.2 </a:t>
            </a:r>
            <a:r>
              <a:rPr lang="en-US" sz="3200" dirty="0"/>
              <a:t>Runtime Comparison of Different Strategies</a:t>
            </a:r>
          </a:p>
        </p:txBody>
      </p:sp>
      <p:graphicFrame>
        <p:nvGraphicFramePr>
          <p:cNvPr id="8" name="Table 7"/>
          <p:cNvGraphicFramePr>
            <a:graphicFrameLocks noGrp="1"/>
          </p:cNvGraphicFramePr>
          <p:nvPr>
            <p:extLst>
              <p:ext uri="{D42A27DB-BD31-4B8C-83A1-F6EECF244321}">
                <p14:modId xmlns:p14="http://schemas.microsoft.com/office/powerpoint/2010/main" val="1688439332"/>
              </p:ext>
            </p:extLst>
          </p:nvPr>
        </p:nvGraphicFramePr>
        <p:xfrm>
          <a:off x="1146875" y="1441343"/>
          <a:ext cx="10817814" cy="2743200"/>
        </p:xfrm>
        <a:graphic>
          <a:graphicData uri="http://schemas.openxmlformats.org/drawingml/2006/table">
            <a:tbl>
              <a:tblPr firstRow="1" firstCol="1" bandRow="1"/>
              <a:tblGrid>
                <a:gridCol w="1701680"/>
                <a:gridCol w="1113129"/>
                <a:gridCol w="1113129"/>
                <a:gridCol w="1722149"/>
                <a:gridCol w="1722149"/>
                <a:gridCol w="1722149"/>
                <a:gridCol w="1723429"/>
              </a:tblGrid>
              <a:tr h="457200">
                <a:tc>
                  <a:txBody>
                    <a:bodyPr/>
                    <a:lstStyle/>
                    <a:p>
                      <a:pPr marL="0" marR="0">
                        <a:spcBef>
                          <a:spcPts val="0"/>
                        </a:spcBef>
                        <a:spcAft>
                          <a:spcPts val="0"/>
                        </a:spcAft>
                      </a:pPr>
                      <a:r>
                        <a:rPr lang="en-US" sz="2000" b="1" dirty="0">
                          <a:solidFill>
                            <a:srgbClr val="2F5496"/>
                          </a:solidFill>
                          <a:effectLst/>
                          <a:latin typeface="Times New Roman" charset="0"/>
                          <a:ea typeface="DengXian" charset="-122"/>
                          <a:cs typeface="Times New Roman" charset="0"/>
                        </a:rPr>
                        <a:t>Graph</a:t>
                      </a:r>
                      <a:endParaRPr lang="en-US" sz="20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|V|</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|E|</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Strategy_0</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Strategy_1</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Strategy_2</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Strategy_3</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r>
              <a:tr h="457200">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bio-dmela</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7.4K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25.6K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2.07 s </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15.435 s </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1.981 s </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dirty="0">
                          <a:solidFill>
                            <a:srgbClr val="2F5496"/>
                          </a:solidFill>
                          <a:effectLst/>
                          <a:latin typeface="Times New Roman" charset="0"/>
                          <a:ea typeface="DengXian" charset="-122"/>
                          <a:cs typeface="Times New Roman" charset="0"/>
                        </a:rPr>
                        <a:t>1.917 s </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457200">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ca-dblp-2010</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226.4K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716.5K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7.638 s </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Longer than 5 mins</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10.4 s </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15.480 s </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r h="457200">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ca-dblp-2012</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317.1K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1M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11.683 s </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Longer than 5 mins</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41.888 s </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30.406 s </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457200">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web-uk-2015</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dirty="0">
                          <a:solidFill>
                            <a:srgbClr val="2F5496"/>
                          </a:solidFill>
                          <a:effectLst/>
                          <a:latin typeface="Times New Roman" charset="0"/>
                          <a:ea typeface="DengXian" charset="-122"/>
                          <a:cs typeface="Times New Roman" charset="0"/>
                        </a:rPr>
                        <a:t>129.6K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11.7M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b="1">
                          <a:solidFill>
                            <a:srgbClr val="2F5496"/>
                          </a:solidFill>
                          <a:effectLst/>
                          <a:latin typeface="Times New Roman" charset="0"/>
                          <a:ea typeface="DengXian" charset="-122"/>
                          <a:cs typeface="Times New Roman" charset="0"/>
                        </a:rPr>
                        <a:t>40.225 s</a:t>
                      </a:r>
                      <a:endParaRPr lang="en-US" sz="20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Longer than 20 mins</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a:solidFill>
                            <a:srgbClr val="2F5496"/>
                          </a:solidFill>
                          <a:effectLst/>
                          <a:latin typeface="Times New Roman" charset="0"/>
                          <a:ea typeface="DengXian" charset="-122"/>
                          <a:cs typeface="Times New Roman" charset="0"/>
                        </a:rPr>
                        <a:t>273 s</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000" dirty="0">
                          <a:solidFill>
                            <a:srgbClr val="2F5496"/>
                          </a:solidFill>
                          <a:effectLst/>
                          <a:latin typeface="Times New Roman" charset="0"/>
                          <a:ea typeface="DengXian" charset="-122"/>
                          <a:cs typeface="Times New Roman" charset="0"/>
                        </a:rPr>
                        <a:t>Longer than 20 mins</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bl>
          </a:graphicData>
        </a:graphic>
      </p:graphicFrame>
      <p:sp>
        <p:nvSpPr>
          <p:cNvPr id="9" name="TextBox 8"/>
          <p:cNvSpPr txBox="1"/>
          <p:nvPr/>
        </p:nvSpPr>
        <p:spPr>
          <a:xfrm>
            <a:off x="1246009" y="4826675"/>
            <a:ext cx="10430360" cy="2031325"/>
          </a:xfrm>
          <a:prstGeom prst="rect">
            <a:avLst/>
          </a:prstGeom>
          <a:noFill/>
        </p:spPr>
        <p:txBody>
          <a:bodyPr wrap="square" rtlCol="0">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chemeClr val="accent1">
                    <a:lumMod val="75000"/>
                  </a:schemeClr>
                </a:solidFill>
                <a:ea typeface="Times New Roman" charset="0"/>
              </a:rPr>
              <a:t>This experiment run on local[4]; Processor: 2.8GHz quad-core Intel Core i7; Memory: 16G</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chemeClr val="accent1">
                    <a:lumMod val="75000"/>
                  </a:schemeClr>
                </a:solidFill>
                <a:ea typeface="Times New Roman" charset="0"/>
              </a:rPr>
              <a:t>Strategy_0</a:t>
            </a:r>
            <a:r>
              <a:rPr lang="en-US" dirty="0">
                <a:solidFill>
                  <a:schemeClr val="accent1">
                    <a:lumMod val="75000"/>
                  </a:schemeClr>
                </a:solidFill>
                <a:ea typeface="Times New Roman" charset="0"/>
              </a:rPr>
              <a:t>: partition the graph based on degree and then vertex id; use Zookeeper</a:t>
            </a:r>
            <a:r>
              <a:rPr lang="en-US" dirty="0" smtClean="0">
                <a:solidFill>
                  <a:schemeClr val="accent1">
                    <a:lumMod val="75000"/>
                  </a:schemeClr>
                </a:solidFill>
                <a:ea typeface="Times New Roman" charset="0"/>
              </a:rPr>
              <a:t>; </a:t>
            </a:r>
            <a:r>
              <a:rPr lang="en-US" dirty="0"/>
              <a:t>is adopted in PS-MWC</a:t>
            </a:r>
            <a:r>
              <a:rPr lang="en-US" dirty="0" smtClean="0"/>
              <a:t>.</a:t>
            </a:r>
            <a:r>
              <a:rPr lang="en-US" dirty="0">
                <a:solidFill>
                  <a:schemeClr val="accent1">
                    <a:lumMod val="75000"/>
                  </a:schemeClr>
                </a:solidFill>
                <a:ea typeface="Times New Roman" charset="0"/>
              </a:rPr>
              <a:t/>
            </a:r>
            <a:br>
              <a:rPr lang="en-US" dirty="0">
                <a:solidFill>
                  <a:schemeClr val="accent1">
                    <a:lumMod val="75000"/>
                  </a:schemeClr>
                </a:solidFill>
                <a:ea typeface="Times New Roman" charset="0"/>
              </a:rPr>
            </a:br>
            <a:r>
              <a:rPr lang="en-US" dirty="0" smtClean="0">
                <a:solidFill>
                  <a:schemeClr val="accent1">
                    <a:lumMod val="75000"/>
                  </a:schemeClr>
                </a:solidFill>
                <a:ea typeface="Times New Roman" charset="0"/>
              </a:rPr>
              <a:t>Strategy_1</a:t>
            </a:r>
            <a:r>
              <a:rPr lang="en-US" dirty="0">
                <a:solidFill>
                  <a:schemeClr val="accent1">
                    <a:lumMod val="75000"/>
                  </a:schemeClr>
                </a:solidFill>
                <a:ea typeface="Times New Roman" charset="0"/>
              </a:rPr>
              <a:t>: do not partition the graph; use Zookeeper;</a:t>
            </a:r>
            <a:br>
              <a:rPr lang="en-US" dirty="0">
                <a:solidFill>
                  <a:schemeClr val="accent1">
                    <a:lumMod val="75000"/>
                  </a:schemeClr>
                </a:solidFill>
                <a:ea typeface="Times New Roman" charset="0"/>
              </a:rPr>
            </a:br>
            <a:r>
              <a:rPr lang="en-US" dirty="0" smtClean="0">
                <a:solidFill>
                  <a:schemeClr val="accent1">
                    <a:lumMod val="75000"/>
                  </a:schemeClr>
                </a:solidFill>
                <a:ea typeface="Times New Roman" charset="0"/>
              </a:rPr>
              <a:t>Strategy_2</a:t>
            </a:r>
            <a:r>
              <a:rPr lang="en-US" dirty="0">
                <a:solidFill>
                  <a:schemeClr val="accent1">
                    <a:lumMod val="75000"/>
                  </a:schemeClr>
                </a:solidFill>
                <a:ea typeface="Times New Roman" charset="0"/>
              </a:rPr>
              <a:t>: partition the graph based on vertex id; use Zookeeper;</a:t>
            </a:r>
            <a:endParaRPr lang="en-US" dirty="0" smtClean="0"/>
          </a:p>
          <a:p>
            <a:r>
              <a:rPr lang="en-US" dirty="0" smtClean="0"/>
              <a:t>Strategy_3: use </a:t>
            </a:r>
            <a:r>
              <a:rPr lang="en-US" dirty="0"/>
              <a:t>the same partitioning strategy as </a:t>
            </a:r>
            <a:r>
              <a:rPr lang="en-US" dirty="0" smtClean="0"/>
              <a:t>strategy_0; use </a:t>
            </a:r>
            <a:r>
              <a:rPr lang="en-US" dirty="0"/>
              <a:t>a broadcast variable </a:t>
            </a:r>
            <a:r>
              <a:rPr lang="en-US" dirty="0" smtClean="0"/>
              <a:t>instead of </a:t>
            </a:r>
            <a:r>
              <a:rPr lang="en-US" dirty="0" err="1" smtClean="0"/>
              <a:t>ZooKeeper</a:t>
            </a:r>
            <a:r>
              <a:rPr lang="en-US" dirty="0" smtClean="0"/>
              <a:t> for pruning</a:t>
            </a:r>
            <a:endParaRPr lang="en-US" dirty="0"/>
          </a:p>
        </p:txBody>
      </p:sp>
      <p:sp>
        <p:nvSpPr>
          <p:cNvPr id="5" name="Rectangle 4"/>
          <p:cNvSpPr/>
          <p:nvPr/>
        </p:nvSpPr>
        <p:spPr>
          <a:xfrm>
            <a:off x="3888138" y="4184543"/>
            <a:ext cx="6109365" cy="507831"/>
          </a:xfrm>
          <a:prstGeom prst="rect">
            <a:avLst/>
          </a:prstGeom>
        </p:spPr>
        <p:txBody>
          <a:bodyPr wrap="none">
            <a:spAutoFit/>
          </a:bodyPr>
          <a:lstStyle/>
          <a:p>
            <a:pPr>
              <a:lnSpc>
                <a:spcPct val="150000"/>
              </a:lnSpc>
            </a:pPr>
            <a:r>
              <a:rPr lang="en-US" dirty="0"/>
              <a:t>Table 4</a:t>
            </a:r>
            <a:r>
              <a:rPr lang="en-US" dirty="0" smtClean="0"/>
              <a:t>.2. </a:t>
            </a:r>
            <a:r>
              <a:rPr lang="en-US" dirty="0"/>
              <a:t>Runtime Comparison of Different Strategies</a:t>
            </a:r>
          </a:p>
        </p:txBody>
      </p:sp>
    </p:spTree>
    <p:extLst>
      <p:ext uri="{BB962C8B-B14F-4D97-AF65-F5344CB8AC3E}">
        <p14:creationId xmlns:p14="http://schemas.microsoft.com/office/powerpoint/2010/main" val="1575997805"/>
      </p:ext>
    </p:extLst>
  </p:cSld>
  <p:clrMapOvr>
    <a:masterClrMapping/>
  </p:clrMapOvr>
  <mc:AlternateContent xmlns:mc="http://schemas.openxmlformats.org/markup-compatibility/2006" xmlns:p14="http://schemas.microsoft.com/office/powerpoint/2010/main">
    <mc:Choice Requires="p14">
      <p:transition spd="slow" p14:dur="2000" advTm="309"/>
    </mc:Choice>
    <mc:Fallback xmlns="">
      <p:transition spd="slow" advTm="309"/>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010" y="551101"/>
            <a:ext cx="11353801" cy="1325563"/>
          </a:xfrm>
        </p:spPr>
        <p:txBody>
          <a:bodyPr>
            <a:normAutofit/>
          </a:bodyPr>
          <a:lstStyle/>
          <a:p>
            <a:r>
              <a:rPr lang="en-US" dirty="0"/>
              <a:t>4</a:t>
            </a:r>
            <a:r>
              <a:rPr lang="en-US" dirty="0" smtClean="0"/>
              <a:t>.3.3 </a:t>
            </a:r>
            <a:r>
              <a:rPr lang="en-US" dirty="0"/>
              <a:t>Evaluation of Partitioning Properties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795712272"/>
                  </p:ext>
                </p:extLst>
              </p:nvPr>
            </p:nvGraphicFramePr>
            <p:xfrm>
              <a:off x="1115880" y="1682341"/>
              <a:ext cx="10833315" cy="4191000"/>
            </p:xfrm>
            <a:graphic>
              <a:graphicData uri="http://schemas.openxmlformats.org/drawingml/2006/table">
                <a:tbl>
                  <a:tblPr firstRow="1" firstCol="1" bandRow="1"/>
                  <a:tblGrid>
                    <a:gridCol w="1921130"/>
                    <a:gridCol w="1090981"/>
                    <a:gridCol w="1016995"/>
                    <a:gridCol w="953041"/>
                    <a:gridCol w="857736"/>
                    <a:gridCol w="1484737"/>
                    <a:gridCol w="1805761"/>
                    <a:gridCol w="1702934"/>
                  </a:tblGrid>
                  <a:tr h="0">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Graph</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|V|</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|E|</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500" i="1">
                                        <a:solidFill>
                                          <a:srgbClr val="2F5496"/>
                                        </a:solidFill>
                                        <a:effectLst/>
                                        <a:latin typeface="Cambria Math" charset="0"/>
                                        <a:ea typeface="DengXian" charset="-122"/>
                                        <a:cs typeface="Times New Roman" charset="0"/>
                                      </a:rPr>
                                    </m:ctrlPr>
                                  </m:sSubPr>
                                  <m:e>
                                    <m:r>
                                      <a:rPr lang="en-US" sz="2500" b="1" i="1">
                                        <a:solidFill>
                                          <a:srgbClr val="2F5496"/>
                                        </a:solidFill>
                                        <a:effectLst/>
                                        <a:latin typeface="Cambria Math" charset="0"/>
                                        <a:ea typeface="DengXian" charset="-122"/>
                                        <a:cs typeface="Times New Roman" charset="0"/>
                                      </a:rPr>
                                      <m:t>𝒅</m:t>
                                    </m:r>
                                  </m:e>
                                  <m:sub>
                                    <m:r>
                                      <a:rPr lang="en-US" sz="2500" b="1" i="1" baseline="-25000">
                                        <a:solidFill>
                                          <a:srgbClr val="2F5496"/>
                                        </a:solidFill>
                                        <a:effectLst/>
                                        <a:latin typeface="Cambria Math" charset="0"/>
                                        <a:ea typeface="DengXian" charset="-122"/>
                                        <a:cs typeface="Times New Roman" charset="0"/>
                                      </a:rPr>
                                      <m:t>𝒎𝒂𝒙</m:t>
                                    </m:r>
                                  </m:sub>
                                </m:sSub>
                              </m:oMath>
                            </m:oMathPara>
                          </a14:m>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500" i="1">
                                        <a:solidFill>
                                          <a:srgbClr val="2F5496"/>
                                        </a:solidFill>
                                        <a:effectLst/>
                                        <a:latin typeface="Cambria Math" charset="0"/>
                                        <a:ea typeface="DengXian" charset="-122"/>
                                        <a:cs typeface="Times New Roman" charset="0"/>
                                      </a:rPr>
                                    </m:ctrlPr>
                                  </m:sSubPr>
                                  <m:e>
                                    <m:r>
                                      <a:rPr lang="en-US" sz="2500" b="1" i="1">
                                        <a:solidFill>
                                          <a:srgbClr val="2F5496"/>
                                        </a:solidFill>
                                        <a:effectLst/>
                                        <a:latin typeface="Cambria Math" charset="0"/>
                                        <a:ea typeface="DengXian" charset="-122"/>
                                        <a:cs typeface="Times New Roman" charset="0"/>
                                      </a:rPr>
                                      <m:t>𝒅</m:t>
                                    </m:r>
                                  </m:e>
                                  <m:sub>
                                    <m:r>
                                      <a:rPr lang="en-US" sz="2500" b="1" i="1" baseline="-25000">
                                        <a:solidFill>
                                          <a:srgbClr val="2F5496"/>
                                        </a:solidFill>
                                        <a:effectLst/>
                                        <a:latin typeface="Cambria Math" charset="0"/>
                                        <a:ea typeface="DengXian" charset="-122"/>
                                        <a:cs typeface="Times New Roman" charset="0"/>
                                      </a:rPr>
                                      <m:t>𝒂𝒗𝒈</m:t>
                                    </m:r>
                                  </m:sub>
                                </m:sSub>
                              </m:oMath>
                            </m:oMathPara>
                          </a14:m>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Num of </a:t>
                          </a:r>
                          <a:endParaRPr lang="en-US" sz="2500">
                            <a:solidFill>
                              <a:srgbClr val="2F5496"/>
                            </a:solidFill>
                            <a:effectLst/>
                            <a:latin typeface="Times New Roman" charset="0"/>
                            <a:ea typeface="DengXian" charset="-122"/>
                            <a:cs typeface="Times New Roman" charset="0"/>
                          </a:endParaRPr>
                        </a:p>
                        <a:p>
                          <a:pPr marL="0" marR="0">
                            <a:spcBef>
                              <a:spcPts val="0"/>
                            </a:spcBef>
                            <a:spcAft>
                              <a:spcPts val="0"/>
                            </a:spcAft>
                          </a:pPr>
                          <a:r>
                            <a:rPr lang="en-US" sz="2500" b="1">
                              <a:solidFill>
                                <a:srgbClr val="2F5496"/>
                              </a:solidFill>
                              <a:effectLst/>
                              <a:latin typeface="Times New Roman" charset="0"/>
                              <a:ea typeface="DengXian" charset="-122"/>
                              <a:cs typeface="Times New Roman" charset="0"/>
                            </a:rPr>
                            <a:t>sub-problems</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Max |V| in sub-problems</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Average</a:t>
                          </a:r>
                          <a:endParaRPr lang="en-US" sz="2500">
                            <a:solidFill>
                              <a:srgbClr val="2F5496"/>
                            </a:solidFill>
                            <a:effectLst/>
                            <a:latin typeface="Times New Roman" charset="0"/>
                            <a:ea typeface="DengXian" charset="-122"/>
                            <a:cs typeface="Times New Roman" charset="0"/>
                          </a:endParaRPr>
                        </a:p>
                        <a:p>
                          <a:pPr marL="0" marR="0">
                            <a:spcBef>
                              <a:spcPts val="0"/>
                            </a:spcBef>
                            <a:spcAft>
                              <a:spcPts val="0"/>
                            </a:spcAft>
                          </a:pPr>
                          <a:r>
                            <a:rPr lang="en-US" sz="2500" b="1">
                              <a:solidFill>
                                <a:srgbClr val="2F5496"/>
                              </a:solidFill>
                              <a:effectLst/>
                              <a:latin typeface="Times New Roman" charset="0"/>
                              <a:ea typeface="DengXian" charset="-122"/>
                              <a:cs typeface="Times New Roman" charset="0"/>
                            </a:rPr>
                            <a:t>|V| in sub-problems</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r>
                  <a:tr h="0">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ca-hollywood-2009</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1.1M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56.3M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11.5K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1069085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2208</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52</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0">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soc-orkut-dir</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3M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117M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33K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76</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3072280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535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38</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r h="0">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bio-human-gene1</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21.9K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12.3M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7.9K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1.1K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21872</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2338</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563</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0">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web-uk-2005</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129.6K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11.7M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850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181</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129324</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499</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dirty="0">
                              <a:solidFill>
                                <a:srgbClr val="2F5496"/>
                              </a:solidFill>
                              <a:effectLst/>
                              <a:latin typeface="Times New Roman" charset="0"/>
                              <a:ea typeface="DengXian" charset="-122"/>
                              <a:cs typeface="Times New Roman" charset="0"/>
                            </a:rPr>
                            <a:t>90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795712272"/>
                  </p:ext>
                </p:extLst>
              </p:nvPr>
            </p:nvGraphicFramePr>
            <p:xfrm>
              <a:off x="1115880" y="1682341"/>
              <a:ext cx="10833315" cy="4191000"/>
            </p:xfrm>
            <a:graphic>
              <a:graphicData uri="http://schemas.openxmlformats.org/drawingml/2006/table">
                <a:tbl>
                  <a:tblPr firstRow="1" firstCol="1" bandRow="1"/>
                  <a:tblGrid>
                    <a:gridCol w="1921130"/>
                    <a:gridCol w="1090981"/>
                    <a:gridCol w="1016995"/>
                    <a:gridCol w="953041"/>
                    <a:gridCol w="857736"/>
                    <a:gridCol w="1484737"/>
                    <a:gridCol w="1805761"/>
                    <a:gridCol w="1702934"/>
                  </a:tblGrid>
                  <a:tr h="1143000">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Graph</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|V|</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|E|</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endParaRPr lang="en-US"/>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blipFill rotWithShape="0">
                          <a:blip r:embed="rId3"/>
                          <a:stretch>
                            <a:fillRect l="-421656" t="-7979" r="-612739" b="-282447"/>
                          </a:stretch>
                        </a:blipFill>
                      </a:tcPr>
                    </a:tc>
                    <a:tc>
                      <a:txBody>
                        <a:bodyPr/>
                        <a:lstStyle/>
                        <a:p>
                          <a:endParaRPr lang="en-US"/>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blipFill rotWithShape="0">
                          <a:blip r:embed="rId3"/>
                          <a:stretch>
                            <a:fillRect l="-585000" t="-7979" r="-587143" b="-282447"/>
                          </a:stretch>
                        </a:blip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Num of </a:t>
                          </a:r>
                          <a:endParaRPr lang="en-US" sz="2500">
                            <a:solidFill>
                              <a:srgbClr val="2F5496"/>
                            </a:solidFill>
                            <a:effectLst/>
                            <a:latin typeface="Times New Roman" charset="0"/>
                            <a:ea typeface="DengXian" charset="-122"/>
                            <a:cs typeface="Times New Roman" charset="0"/>
                          </a:endParaRPr>
                        </a:p>
                        <a:p>
                          <a:pPr marL="0" marR="0">
                            <a:spcBef>
                              <a:spcPts val="0"/>
                            </a:spcBef>
                            <a:spcAft>
                              <a:spcPts val="0"/>
                            </a:spcAft>
                          </a:pPr>
                          <a:r>
                            <a:rPr lang="en-US" sz="2500" b="1">
                              <a:solidFill>
                                <a:srgbClr val="2F5496"/>
                              </a:solidFill>
                              <a:effectLst/>
                              <a:latin typeface="Times New Roman" charset="0"/>
                              <a:ea typeface="DengXian" charset="-122"/>
                              <a:cs typeface="Times New Roman" charset="0"/>
                            </a:rPr>
                            <a:t>sub-problems</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Max |V| in sub-problems</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Average</a:t>
                          </a:r>
                          <a:endParaRPr lang="en-US" sz="2500">
                            <a:solidFill>
                              <a:srgbClr val="2F5496"/>
                            </a:solidFill>
                            <a:effectLst/>
                            <a:latin typeface="Times New Roman" charset="0"/>
                            <a:ea typeface="DengXian" charset="-122"/>
                            <a:cs typeface="Times New Roman" charset="0"/>
                          </a:endParaRPr>
                        </a:p>
                        <a:p>
                          <a:pPr marL="0" marR="0">
                            <a:spcBef>
                              <a:spcPts val="0"/>
                            </a:spcBef>
                            <a:spcAft>
                              <a:spcPts val="0"/>
                            </a:spcAft>
                          </a:pPr>
                          <a:r>
                            <a:rPr lang="en-US" sz="2500" b="1">
                              <a:solidFill>
                                <a:srgbClr val="2F5496"/>
                              </a:solidFill>
                              <a:effectLst/>
                              <a:latin typeface="Times New Roman" charset="0"/>
                              <a:ea typeface="DengXian" charset="-122"/>
                              <a:cs typeface="Times New Roman" charset="0"/>
                            </a:rPr>
                            <a:t>|V| in sub-problems</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r>
                  <a:tr h="1143000">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ca-hollywood-2009</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1.1M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56.3M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11.5K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1069085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2208</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52</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762000">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soc-orkut-dir</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3M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117M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33K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76</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3072280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535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38</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r h="762000">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bio-human-gene1</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21.9K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12.3M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7.9K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1.1K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21872</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2338</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563</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381000">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web-uk-2005</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129.6K</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11.7M</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850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181</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129324</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499</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dirty="0">
                              <a:solidFill>
                                <a:srgbClr val="2F5496"/>
                              </a:solidFill>
                              <a:effectLst/>
                              <a:latin typeface="Times New Roman" charset="0"/>
                              <a:ea typeface="DengXian" charset="-122"/>
                              <a:cs typeface="Times New Roman" charset="0"/>
                            </a:rPr>
                            <a:t>90</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bl>
              </a:graphicData>
            </a:graphic>
          </p:graphicFrame>
        </mc:Fallback>
      </mc:AlternateContent>
      <p:sp>
        <p:nvSpPr>
          <p:cNvPr id="3" name="Rectangle 2"/>
          <p:cNvSpPr/>
          <p:nvPr/>
        </p:nvSpPr>
        <p:spPr>
          <a:xfrm>
            <a:off x="4422175" y="6019065"/>
            <a:ext cx="3716082" cy="369332"/>
          </a:xfrm>
          <a:prstGeom prst="rect">
            <a:avLst/>
          </a:prstGeom>
        </p:spPr>
        <p:txBody>
          <a:bodyPr wrap="none">
            <a:spAutoFit/>
          </a:bodyPr>
          <a:lstStyle/>
          <a:p>
            <a:r>
              <a:rPr lang="en-US" dirty="0" smtClean="0"/>
              <a:t>Table 4.3. </a:t>
            </a:r>
            <a:r>
              <a:rPr lang="en-US" dirty="0"/>
              <a:t>Partitioning Properties</a:t>
            </a:r>
          </a:p>
        </p:txBody>
      </p:sp>
    </p:spTree>
    <p:extLst>
      <p:ext uri="{BB962C8B-B14F-4D97-AF65-F5344CB8AC3E}">
        <p14:creationId xmlns:p14="http://schemas.microsoft.com/office/powerpoint/2010/main" val="1913189361"/>
      </p:ext>
    </p:extLst>
  </p:cSld>
  <p:clrMapOvr>
    <a:masterClrMapping/>
  </p:clrMapOvr>
  <mc:AlternateContent xmlns:mc="http://schemas.openxmlformats.org/markup-compatibility/2006" xmlns:p14="http://schemas.microsoft.com/office/powerpoint/2010/main">
    <mc:Choice Requires="p14">
      <p:transition spd="slow" p14:dur="2000" advTm="262"/>
    </mc:Choice>
    <mc:Fallback xmlns="">
      <p:transition spd="slow" advTm="262"/>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1.</a:t>
            </a:r>
            <a:r>
              <a:rPr lang="zh-CN" altLang="en-US" dirty="0"/>
              <a:t> </a:t>
            </a:r>
            <a:r>
              <a:rPr lang="en-US" dirty="0"/>
              <a:t>Introduction</a:t>
            </a:r>
          </a:p>
        </p:txBody>
      </p:sp>
      <p:sp>
        <p:nvSpPr>
          <p:cNvPr id="7" name="Content Placeholder 2"/>
          <p:cNvSpPr>
            <a:spLocks noGrp="1"/>
          </p:cNvSpPr>
          <p:nvPr>
            <p:ph idx="1"/>
          </p:nvPr>
        </p:nvSpPr>
        <p:spPr>
          <a:xfrm>
            <a:off x="838199" y="1825625"/>
            <a:ext cx="10641227" cy="630704"/>
          </a:xfrm>
        </p:spPr>
        <p:txBody>
          <a:bodyPr>
            <a:noAutofit/>
          </a:bodyPr>
          <a:lstStyle/>
          <a:p>
            <a:r>
              <a:rPr lang="en-US" b="1" dirty="0"/>
              <a:t>Maximum Clique </a:t>
            </a:r>
            <a:r>
              <a:rPr lang="en-US" dirty="0"/>
              <a:t>is a clique with the maximum number of vertices in the given graph</a:t>
            </a:r>
          </a:p>
        </p:txBody>
      </p:sp>
      <p:sp>
        <p:nvSpPr>
          <p:cNvPr id="6" name="TextBox 5"/>
          <p:cNvSpPr txBox="1"/>
          <p:nvPr/>
        </p:nvSpPr>
        <p:spPr>
          <a:xfrm>
            <a:off x="7685903" y="2591266"/>
            <a:ext cx="4046314" cy="2031325"/>
          </a:xfrm>
          <a:prstGeom prst="rect">
            <a:avLst/>
          </a:prstGeom>
          <a:noFill/>
        </p:spPr>
        <p:txBody>
          <a:bodyPr wrap="square" rtlCol="0">
            <a:spAutoFit/>
          </a:bodyPr>
          <a:lstStyle/>
          <a:p>
            <a:r>
              <a:rPr lang="en-US" dirty="0" smtClean="0"/>
              <a:t>e.g. </a:t>
            </a:r>
          </a:p>
          <a:p>
            <a:r>
              <a:rPr lang="en-US" dirty="0" smtClean="0"/>
              <a:t>{v1, v2, v3, v4, v5} is a Clique of G</a:t>
            </a:r>
          </a:p>
          <a:p>
            <a:endParaRPr lang="en-US" dirty="0"/>
          </a:p>
          <a:p>
            <a:r>
              <a:rPr lang="en-US" dirty="0" smtClean="0"/>
              <a:t>This clique is the Maximum</a:t>
            </a:r>
            <a:r>
              <a:rPr lang="en-US" dirty="0"/>
              <a:t> </a:t>
            </a:r>
            <a:r>
              <a:rPr lang="en-US" dirty="0" smtClean="0"/>
              <a:t>Clique of G</a:t>
            </a:r>
          </a:p>
          <a:p>
            <a:endParaRPr lang="en-US" dirty="0"/>
          </a:p>
          <a:p>
            <a:endParaRPr lang="en-US" dirty="0"/>
          </a:p>
        </p:txBody>
      </p:sp>
      <p:sp>
        <p:nvSpPr>
          <p:cNvPr id="8" name="TextBox 7"/>
          <p:cNvSpPr txBox="1"/>
          <p:nvPr/>
        </p:nvSpPr>
        <p:spPr>
          <a:xfrm>
            <a:off x="3847131" y="6183867"/>
            <a:ext cx="1173892" cy="369332"/>
          </a:xfrm>
          <a:prstGeom prst="rect">
            <a:avLst/>
          </a:prstGeom>
          <a:noFill/>
        </p:spPr>
        <p:txBody>
          <a:bodyPr wrap="square" rtlCol="0">
            <a:spAutoFit/>
          </a:bodyPr>
          <a:lstStyle/>
          <a:p>
            <a:r>
              <a:rPr lang="en-US" smtClean="0"/>
              <a:t>Graph G</a:t>
            </a:r>
            <a:endParaRPr lang="en-US"/>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bwMode="auto">
          <a:xfrm>
            <a:off x="2079059" y="2610167"/>
            <a:ext cx="5046761" cy="3943032"/>
          </a:xfrm>
          <a:prstGeom prst="rect">
            <a:avLst/>
          </a:prstGeom>
          <a:noFill/>
          <a:ln>
            <a:noFill/>
          </a:ln>
        </p:spPr>
      </p:pic>
    </p:spTree>
    <p:extLst>
      <p:ext uri="{BB962C8B-B14F-4D97-AF65-F5344CB8AC3E}">
        <p14:creationId xmlns:p14="http://schemas.microsoft.com/office/powerpoint/2010/main" val="1530831274"/>
      </p:ext>
    </p:extLst>
  </p:cSld>
  <p:clrMapOvr>
    <a:masterClrMapping/>
  </p:clrMapOvr>
  <mc:AlternateContent xmlns:mc="http://schemas.openxmlformats.org/markup-compatibility/2006" xmlns:p14="http://schemas.microsoft.com/office/powerpoint/2010/main">
    <mc:Choice Requires="p14">
      <p:transition spd="slow" p14:dur="2000" advTm="7006"/>
    </mc:Choice>
    <mc:Fallback xmlns="">
      <p:transition spd="slow" advTm="7006"/>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010" y="551101"/>
            <a:ext cx="11353801" cy="1325563"/>
          </a:xfrm>
        </p:spPr>
        <p:txBody>
          <a:bodyPr>
            <a:normAutofit/>
          </a:bodyPr>
          <a:lstStyle/>
          <a:p>
            <a:r>
              <a:rPr lang="en-US" dirty="0"/>
              <a:t>4</a:t>
            </a:r>
            <a:r>
              <a:rPr lang="en-US" dirty="0" smtClean="0"/>
              <a:t>.3.4 </a:t>
            </a:r>
            <a:r>
              <a:rPr lang="en-US" dirty="0"/>
              <a:t>Scalability </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58475277"/>
              </p:ext>
            </p:extLst>
          </p:nvPr>
        </p:nvGraphicFramePr>
        <p:xfrm>
          <a:off x="1890792" y="1644188"/>
          <a:ext cx="8291593" cy="2648982"/>
        </p:xfrm>
        <a:graphic>
          <a:graphicData uri="http://schemas.openxmlformats.org/drawingml/2006/table">
            <a:tbl>
              <a:tblPr firstRow="1" firstCol="1" bandRow="1"/>
              <a:tblGrid>
                <a:gridCol w="1755660"/>
                <a:gridCol w="1485870"/>
                <a:gridCol w="1784129"/>
                <a:gridCol w="1254043"/>
                <a:gridCol w="2011891"/>
              </a:tblGrid>
              <a:tr h="441497">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Graph</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|V|</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|E|</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Density</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Time Cost(s)</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r>
              <a:tr h="441497">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G1</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500">
                          <a:solidFill>
                            <a:srgbClr val="2F5496"/>
                          </a:solidFill>
                          <a:effectLst/>
                          <a:latin typeface="Times New Roman" charset="0"/>
                          <a:ea typeface="DengXian" charset="-122"/>
                          <a:cs typeface="Times New Roman" charset="0"/>
                        </a:rPr>
                        <a:t>614,488</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500">
                          <a:solidFill>
                            <a:srgbClr val="2F5496"/>
                          </a:solidFill>
                          <a:effectLst/>
                          <a:latin typeface="Times New Roman" charset="0"/>
                          <a:ea typeface="DengXian" charset="-122"/>
                          <a:cs typeface="Times New Roman" charset="0"/>
                        </a:rPr>
                        <a:t>17,941,635</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9.5e-05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147</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441497">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G2</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cs-CZ" sz="2500">
                          <a:solidFill>
                            <a:srgbClr val="2F5496"/>
                          </a:solidFill>
                          <a:effectLst/>
                          <a:latin typeface="Times New Roman" charset="0"/>
                          <a:ea typeface="DengXian" charset="-122"/>
                          <a:cs typeface="Times New Roman" charset="0"/>
                        </a:rPr>
                        <a:t>1,228,976</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cs-CZ" sz="2500">
                          <a:solidFill>
                            <a:srgbClr val="2F5496"/>
                          </a:solidFill>
                          <a:effectLst/>
                          <a:latin typeface="Times New Roman" charset="0"/>
                          <a:ea typeface="DengXian" charset="-122"/>
                          <a:cs typeface="Times New Roman" charset="0"/>
                        </a:rPr>
                        <a:t>43,377,222</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5.7e-05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483</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r h="441497">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G3</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500">
                          <a:solidFill>
                            <a:srgbClr val="2F5496"/>
                          </a:solidFill>
                          <a:effectLst/>
                          <a:latin typeface="Times New Roman" charset="0"/>
                          <a:ea typeface="DengXian" charset="-122"/>
                          <a:cs typeface="Times New Roman" charset="0"/>
                        </a:rPr>
                        <a:t>1,843,464</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cs-CZ" sz="2500">
                          <a:solidFill>
                            <a:srgbClr val="2F5496"/>
                          </a:solidFill>
                          <a:effectLst/>
                          <a:latin typeface="Times New Roman" charset="0"/>
                          <a:ea typeface="DengXian" charset="-122"/>
                          <a:cs typeface="Times New Roman" charset="0"/>
                        </a:rPr>
                        <a:t>73,911,110</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4.3e-05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981</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441497">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G4</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500">
                          <a:solidFill>
                            <a:srgbClr val="2F5496"/>
                          </a:solidFill>
                          <a:effectLst/>
                          <a:latin typeface="Times New Roman" charset="0"/>
                          <a:ea typeface="DengXian" charset="-122"/>
                          <a:cs typeface="Times New Roman" charset="0"/>
                        </a:rPr>
                        <a:t>2,457,952</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500">
                          <a:solidFill>
                            <a:srgbClr val="2F5496"/>
                          </a:solidFill>
                          <a:effectLst/>
                          <a:latin typeface="Times New Roman" charset="0"/>
                          <a:ea typeface="DengXian" charset="-122"/>
                          <a:cs typeface="Times New Roman" charset="0"/>
                        </a:rPr>
                        <a:t>96,137,820</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3.1e-05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1342</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r h="441497">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G5</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500">
                          <a:solidFill>
                            <a:srgbClr val="2F5496"/>
                          </a:solidFill>
                          <a:effectLst/>
                          <a:latin typeface="Times New Roman" charset="0"/>
                          <a:ea typeface="DengXian" charset="-122"/>
                          <a:cs typeface="Times New Roman" charset="0"/>
                        </a:rPr>
                        <a:t>3,072,441</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500">
                          <a:solidFill>
                            <a:srgbClr val="2F5496"/>
                          </a:solidFill>
                          <a:effectLst/>
                          <a:latin typeface="Times New Roman" charset="0"/>
                          <a:ea typeface="DengXian" charset="-122"/>
                          <a:cs typeface="Times New Roman" charset="0"/>
                        </a:rPr>
                        <a:t>117,185,083</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2.5e-05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dirty="0">
                          <a:solidFill>
                            <a:srgbClr val="2F5496"/>
                          </a:solidFill>
                          <a:effectLst/>
                          <a:latin typeface="Times New Roman" charset="0"/>
                          <a:ea typeface="DengXian" charset="-122"/>
                          <a:cs typeface="Times New Roman" charset="0"/>
                        </a:rPr>
                        <a:t>1349</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bl>
          </a:graphicData>
        </a:graphic>
      </p:graphicFrame>
      <p:sp>
        <p:nvSpPr>
          <p:cNvPr id="8" name="Rectangle 7"/>
          <p:cNvSpPr/>
          <p:nvPr/>
        </p:nvSpPr>
        <p:spPr>
          <a:xfrm>
            <a:off x="1890792" y="5150225"/>
            <a:ext cx="9376298" cy="1477328"/>
          </a:xfrm>
          <a:prstGeom prst="rect">
            <a:avLst/>
          </a:prstGeom>
        </p:spPr>
        <p:txBody>
          <a:bodyPr wrap="square">
            <a:spAutoFit/>
          </a:bodyPr>
          <a:lstStyle/>
          <a:p>
            <a:r>
              <a:rPr lang="en-US" dirty="0" smtClean="0">
                <a:latin typeface="Times New Roman" charset="0"/>
                <a:ea typeface="DengXian" charset="-122"/>
              </a:rPr>
              <a:t>G5 is a </a:t>
            </a:r>
            <a:r>
              <a:rPr lang="en-US" dirty="0">
                <a:latin typeface="Times New Roman" charset="0"/>
                <a:ea typeface="DengXian" charset="-122"/>
              </a:rPr>
              <a:t>massive data set,</a:t>
            </a:r>
            <a:r>
              <a:rPr lang="en-US" dirty="0">
                <a:latin typeface="Times New Roman" charset="0"/>
                <a:ea typeface="DengXian" charset="-122"/>
                <a:cs typeface="Times New Roman" charset="0"/>
                <a:hlinkClick r:id="rId2"/>
              </a:rPr>
              <a:t> </a:t>
            </a:r>
            <a:r>
              <a:rPr lang="en-US" dirty="0" smtClean="0">
                <a:latin typeface="Times New Roman" charset="0"/>
                <a:ea typeface="DengXian" charset="-122"/>
                <a:cs typeface="Times New Roman" charset="0"/>
                <a:hlinkClick r:id="rId2"/>
              </a:rPr>
              <a:t>soc-orkut-dir</a:t>
            </a:r>
            <a:r>
              <a:rPr lang="en-US" dirty="0" smtClean="0">
                <a:latin typeface="Times New Roman" charset="0"/>
                <a:ea typeface="DengXian" charset="-122"/>
                <a:cs typeface="Times New Roman" charset="0"/>
              </a:rPr>
              <a:t>.</a:t>
            </a:r>
          </a:p>
          <a:p>
            <a:r>
              <a:rPr lang="en-US" dirty="0" smtClean="0">
                <a:latin typeface="Times New Roman" charset="0"/>
                <a:ea typeface="DengXian" charset="-122"/>
              </a:rPr>
              <a:t>Based </a:t>
            </a:r>
            <a:r>
              <a:rPr lang="en-US" dirty="0">
                <a:latin typeface="Times New Roman" charset="0"/>
                <a:ea typeface="DengXian" charset="-122"/>
              </a:rPr>
              <a:t>on G5, we generate its subgraphs G1, G2, G3, and G4 using the following procedure. G1 is induced by 1/5 of vertices in G5. G2 is induced by 2/5 of vertices in G5, and so on. </a:t>
            </a:r>
            <a:endParaRPr lang="en-US" dirty="0" smtClean="0">
              <a:latin typeface="Times New Roman" charset="0"/>
              <a:ea typeface="DengXian" charset="-122"/>
            </a:endParaRPr>
          </a:p>
          <a:p>
            <a:endParaRPr lang="en-US" dirty="0" smtClean="0">
              <a:latin typeface="Times New Roman" charset="0"/>
              <a:ea typeface="DengXian" charset="-122"/>
            </a:endParaRPr>
          </a:p>
          <a:p>
            <a:r>
              <a:rPr lang="en-US" dirty="0">
                <a:latin typeface="Times New Roman" charset="0"/>
                <a:ea typeface="DengXian" charset="-122"/>
              </a:rPr>
              <a:t>Compute </a:t>
            </a:r>
            <a:r>
              <a:rPr lang="en-US" dirty="0" smtClean="0">
                <a:latin typeface="Times New Roman" charset="0"/>
                <a:ea typeface="DengXian" charset="-122"/>
              </a:rPr>
              <a:t>Nodes</a:t>
            </a:r>
            <a:r>
              <a:rPr lang="en-US" dirty="0">
                <a:latin typeface="Times New Roman" charset="0"/>
                <a:ea typeface="DengXian" charset="-122"/>
              </a:rPr>
              <a:t>: </a:t>
            </a:r>
            <a:r>
              <a:rPr lang="en-US" dirty="0" smtClean="0">
                <a:latin typeface="Times New Roman" charset="0"/>
                <a:ea typeface="DengXian" charset="-122"/>
              </a:rPr>
              <a:t>EMR; No</a:t>
            </a:r>
            <a:r>
              <a:rPr lang="en-US" dirty="0">
                <a:latin typeface="Times New Roman" charset="0"/>
                <a:ea typeface="DengXian" charset="-122"/>
              </a:rPr>
              <a:t>. of Executors: </a:t>
            </a:r>
            <a:r>
              <a:rPr lang="en-US" dirty="0" smtClean="0">
                <a:latin typeface="Times New Roman" charset="0"/>
                <a:ea typeface="DengXian" charset="-122"/>
              </a:rPr>
              <a:t>8; No</a:t>
            </a:r>
            <a:r>
              <a:rPr lang="en-US" dirty="0">
                <a:latin typeface="Times New Roman" charset="0"/>
                <a:ea typeface="DengXian" charset="-122"/>
              </a:rPr>
              <a:t>. of Executor cores: </a:t>
            </a:r>
            <a:r>
              <a:rPr lang="en-US" dirty="0" smtClean="0">
                <a:latin typeface="Times New Roman" charset="0"/>
                <a:ea typeface="DengXian" charset="-122"/>
              </a:rPr>
              <a:t>8; Executor memory: 8G</a:t>
            </a:r>
            <a:endParaRPr lang="en-US" dirty="0">
              <a:latin typeface="Times New Roman" charset="0"/>
              <a:ea typeface="DengXian" charset="-122"/>
            </a:endParaRPr>
          </a:p>
        </p:txBody>
      </p:sp>
      <p:sp>
        <p:nvSpPr>
          <p:cNvPr id="5" name="Rectangle 4"/>
          <p:cNvSpPr/>
          <p:nvPr/>
        </p:nvSpPr>
        <p:spPr>
          <a:xfrm>
            <a:off x="3368229" y="4432003"/>
            <a:ext cx="5336717" cy="369332"/>
          </a:xfrm>
          <a:prstGeom prst="rect">
            <a:avLst/>
          </a:prstGeom>
        </p:spPr>
        <p:txBody>
          <a:bodyPr wrap="none">
            <a:spAutoFit/>
          </a:bodyPr>
          <a:lstStyle/>
          <a:p>
            <a:r>
              <a:rPr lang="en-US" dirty="0" smtClean="0"/>
              <a:t>Table 4.4. </a:t>
            </a:r>
            <a:r>
              <a:rPr lang="en-US" dirty="0"/>
              <a:t>Runtime </a:t>
            </a:r>
            <a:r>
              <a:rPr lang="en-US" dirty="0" smtClean="0"/>
              <a:t>Comparison </a:t>
            </a:r>
            <a:r>
              <a:rPr lang="en-US" dirty="0"/>
              <a:t>of </a:t>
            </a:r>
            <a:r>
              <a:rPr lang="en-US" dirty="0" smtClean="0"/>
              <a:t>Five </a:t>
            </a:r>
            <a:r>
              <a:rPr lang="en-US" dirty="0"/>
              <a:t>G</a:t>
            </a:r>
            <a:r>
              <a:rPr lang="en-US" dirty="0" smtClean="0"/>
              <a:t>raphs </a:t>
            </a:r>
            <a:endParaRPr lang="en-US" dirty="0"/>
          </a:p>
        </p:txBody>
      </p:sp>
    </p:spTree>
    <p:extLst>
      <p:ext uri="{BB962C8B-B14F-4D97-AF65-F5344CB8AC3E}">
        <p14:creationId xmlns:p14="http://schemas.microsoft.com/office/powerpoint/2010/main" val="1891827641"/>
      </p:ext>
    </p:extLst>
  </p:cSld>
  <p:clrMapOvr>
    <a:masterClrMapping/>
  </p:clrMapOvr>
  <mc:AlternateContent xmlns:mc="http://schemas.openxmlformats.org/markup-compatibility/2006" xmlns:p14="http://schemas.microsoft.com/office/powerpoint/2010/main">
    <mc:Choice Requires="p14">
      <p:transition spd="slow" p14:dur="2000" advTm="405"/>
    </mc:Choice>
    <mc:Fallback xmlns="">
      <p:transition spd="slow" advTm="405"/>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010" y="551101"/>
            <a:ext cx="11353801" cy="1325563"/>
          </a:xfrm>
        </p:spPr>
        <p:txBody>
          <a:bodyPr>
            <a:normAutofit/>
          </a:bodyPr>
          <a:lstStyle/>
          <a:p>
            <a:r>
              <a:rPr lang="en-US" dirty="0"/>
              <a:t>4</a:t>
            </a:r>
            <a:r>
              <a:rPr lang="en-US" dirty="0" smtClean="0"/>
              <a:t>.3.4 </a:t>
            </a:r>
            <a:r>
              <a:rPr lang="en-US" dirty="0"/>
              <a:t>Scalability </a:t>
            </a:r>
          </a:p>
        </p:txBody>
      </p:sp>
      <p:graphicFrame>
        <p:nvGraphicFramePr>
          <p:cNvPr id="8" name="Table 7"/>
          <p:cNvGraphicFramePr>
            <a:graphicFrameLocks noGrp="1"/>
          </p:cNvGraphicFramePr>
          <p:nvPr>
            <p:extLst>
              <p:ext uri="{D42A27DB-BD31-4B8C-83A1-F6EECF244321}">
                <p14:modId xmlns:p14="http://schemas.microsoft.com/office/powerpoint/2010/main" val="1168076059"/>
              </p:ext>
            </p:extLst>
          </p:nvPr>
        </p:nvGraphicFramePr>
        <p:xfrm>
          <a:off x="1193370" y="1597694"/>
          <a:ext cx="10678330" cy="3939404"/>
        </p:xfrm>
        <a:graphic>
          <a:graphicData uri="http://schemas.openxmlformats.org/drawingml/2006/table">
            <a:tbl>
              <a:tblPr firstRow="1" firstCol="1" bandRow="1"/>
              <a:tblGrid>
                <a:gridCol w="968138"/>
                <a:gridCol w="1263189"/>
                <a:gridCol w="812544"/>
                <a:gridCol w="1618174"/>
                <a:gridCol w="1434918"/>
                <a:gridCol w="1573224"/>
                <a:gridCol w="1481021"/>
                <a:gridCol w="1527122"/>
              </a:tblGrid>
              <a:tr h="1204827">
                <a:tc>
                  <a:txBody>
                    <a:bodyPr/>
                    <a:lstStyle/>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Graph</a:t>
                      </a:r>
                      <a:endParaRPr lang="en-US" sz="22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|V|</a:t>
                      </a:r>
                      <a:endParaRPr lang="en-US" sz="22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Time Cost</a:t>
                      </a:r>
                      <a:endParaRPr lang="en-US" sz="2200" dirty="0">
                        <a:solidFill>
                          <a:srgbClr val="2F5496"/>
                        </a:solidFill>
                        <a:effectLst/>
                        <a:latin typeface="Times New Roman" charset="0"/>
                        <a:ea typeface="DengXian" charset="-122"/>
                        <a:cs typeface="Times New Roman" charset="0"/>
                      </a:endParaRPr>
                    </a:p>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(s)</a:t>
                      </a:r>
                      <a:endParaRPr lang="en-US" sz="22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 of sub-problems </a:t>
                      </a:r>
                      <a:endParaRPr lang="en-US" sz="2200" dirty="0">
                        <a:solidFill>
                          <a:srgbClr val="2F5496"/>
                        </a:solidFill>
                        <a:effectLst/>
                        <a:latin typeface="Times New Roman" charset="0"/>
                        <a:ea typeface="DengXian" charset="-122"/>
                        <a:cs typeface="Times New Roman" charset="0"/>
                      </a:endParaRPr>
                    </a:p>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pruned in partitioning step</a:t>
                      </a:r>
                      <a:endParaRPr lang="en-US" sz="22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 of sub-problems </a:t>
                      </a:r>
                      <a:endParaRPr lang="en-US" sz="2200" dirty="0">
                        <a:solidFill>
                          <a:srgbClr val="2F5496"/>
                        </a:solidFill>
                        <a:effectLst/>
                        <a:latin typeface="Times New Roman" charset="0"/>
                        <a:ea typeface="DengXian" charset="-122"/>
                        <a:cs typeface="Times New Roman" charset="0"/>
                      </a:endParaRPr>
                    </a:p>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pruned in solving step</a:t>
                      </a:r>
                      <a:endParaRPr lang="en-US" sz="22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Total # of sub-problems </a:t>
                      </a:r>
                      <a:endParaRPr lang="en-US" sz="2200" dirty="0">
                        <a:solidFill>
                          <a:srgbClr val="2F5496"/>
                        </a:solidFill>
                        <a:effectLst/>
                        <a:latin typeface="Times New Roman" charset="0"/>
                        <a:ea typeface="DengXian" charset="-122"/>
                        <a:cs typeface="Times New Roman" charset="0"/>
                      </a:endParaRPr>
                    </a:p>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pruned</a:t>
                      </a:r>
                      <a:endParaRPr lang="en-US" sz="22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Pruned percentage</a:t>
                      </a:r>
                      <a:endParaRPr lang="en-US" sz="22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Total # of sub-problems</a:t>
                      </a:r>
                      <a:endParaRPr lang="en-US" sz="2200" dirty="0">
                        <a:solidFill>
                          <a:srgbClr val="2F5496"/>
                        </a:solidFill>
                        <a:effectLst/>
                        <a:latin typeface="Times New Roman" charset="0"/>
                        <a:ea typeface="DengXian" charset="-122"/>
                        <a:cs typeface="Times New Roman" charset="0"/>
                      </a:endParaRPr>
                    </a:p>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 solved</a:t>
                      </a:r>
                      <a:endParaRPr lang="en-US" sz="22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r>
              <a:tr h="240965">
                <a:tc>
                  <a:txBody>
                    <a:bodyPr/>
                    <a:lstStyle/>
                    <a:p>
                      <a:pPr marL="0" marR="0">
                        <a:spcBef>
                          <a:spcPts val="0"/>
                        </a:spcBef>
                        <a:spcAft>
                          <a:spcPts val="0"/>
                        </a:spcAft>
                      </a:pPr>
                      <a:r>
                        <a:rPr lang="en-US" sz="2200" b="1">
                          <a:solidFill>
                            <a:srgbClr val="2F5496"/>
                          </a:solidFill>
                          <a:effectLst/>
                          <a:latin typeface="Times New Roman" charset="0"/>
                          <a:ea typeface="DengXian" charset="-122"/>
                          <a:cs typeface="Times New Roman" charset="0"/>
                        </a:rPr>
                        <a:t>G1</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614,488</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b="1">
                          <a:solidFill>
                            <a:srgbClr val="2F5496"/>
                          </a:solidFill>
                          <a:effectLst/>
                          <a:latin typeface="Times New Roman" charset="0"/>
                          <a:ea typeface="DengXian" charset="-122"/>
                          <a:cs typeface="Times New Roman" charset="0"/>
                        </a:rPr>
                        <a:t>147</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48</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613555 </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613603</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200" b="1">
                          <a:solidFill>
                            <a:srgbClr val="2F5496"/>
                          </a:solidFill>
                          <a:effectLst/>
                          <a:latin typeface="Times New Roman" charset="0"/>
                          <a:ea typeface="DengXian" charset="-122"/>
                          <a:cs typeface="Times New Roman" charset="0"/>
                        </a:rPr>
                        <a:t>99.86%</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b="1">
                          <a:solidFill>
                            <a:srgbClr val="2F5496"/>
                          </a:solidFill>
                          <a:effectLst/>
                          <a:latin typeface="Times New Roman" charset="0"/>
                          <a:ea typeface="DengXian" charset="-122"/>
                          <a:cs typeface="Times New Roman" charset="0"/>
                        </a:rPr>
                        <a:t>885</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481931">
                <a:tc>
                  <a:txBody>
                    <a:bodyPr/>
                    <a:lstStyle/>
                    <a:p>
                      <a:pPr marL="0" marR="0">
                        <a:spcBef>
                          <a:spcPts val="0"/>
                        </a:spcBef>
                        <a:spcAft>
                          <a:spcPts val="0"/>
                        </a:spcAft>
                      </a:pPr>
                      <a:r>
                        <a:rPr lang="en-US" sz="2200" b="1">
                          <a:solidFill>
                            <a:srgbClr val="2F5496"/>
                          </a:solidFill>
                          <a:effectLst/>
                          <a:latin typeface="Times New Roman" charset="0"/>
                          <a:ea typeface="DengXian" charset="-122"/>
                          <a:cs typeface="Times New Roman" charset="0"/>
                        </a:rPr>
                        <a:t>G2</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cs-CZ" sz="2200">
                          <a:solidFill>
                            <a:srgbClr val="2F5496"/>
                          </a:solidFill>
                          <a:effectLst/>
                          <a:latin typeface="Times New Roman" charset="0"/>
                          <a:ea typeface="DengXian" charset="-122"/>
                          <a:cs typeface="Times New Roman" charset="0"/>
                        </a:rPr>
                        <a:t>1,228,976</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200" b="1">
                          <a:solidFill>
                            <a:srgbClr val="2F5496"/>
                          </a:solidFill>
                          <a:effectLst/>
                          <a:latin typeface="Times New Roman" charset="0"/>
                          <a:ea typeface="DengXian" charset="-122"/>
                          <a:cs typeface="Times New Roman" charset="0"/>
                        </a:rPr>
                        <a:t>483</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66 </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1226636 </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1226702 </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200" b="1">
                          <a:solidFill>
                            <a:srgbClr val="2F5496"/>
                          </a:solidFill>
                          <a:effectLst/>
                          <a:latin typeface="Times New Roman" charset="0"/>
                          <a:ea typeface="DengXian" charset="-122"/>
                          <a:cs typeface="Times New Roman" charset="0"/>
                        </a:rPr>
                        <a:t>99.80%</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200" b="1">
                          <a:solidFill>
                            <a:srgbClr val="2F5496"/>
                          </a:solidFill>
                          <a:effectLst/>
                          <a:latin typeface="Times New Roman" charset="0"/>
                          <a:ea typeface="DengXian" charset="-122"/>
                          <a:cs typeface="Times New Roman" charset="0"/>
                        </a:rPr>
                        <a:t>2274 </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r h="481931">
                <a:tc>
                  <a:txBody>
                    <a:bodyPr/>
                    <a:lstStyle/>
                    <a:p>
                      <a:pPr marL="0" marR="0">
                        <a:spcBef>
                          <a:spcPts val="0"/>
                        </a:spcBef>
                        <a:spcAft>
                          <a:spcPts val="0"/>
                        </a:spcAft>
                      </a:pPr>
                      <a:r>
                        <a:rPr lang="en-US" sz="2200" b="1">
                          <a:solidFill>
                            <a:srgbClr val="2F5496"/>
                          </a:solidFill>
                          <a:effectLst/>
                          <a:latin typeface="Times New Roman" charset="0"/>
                          <a:ea typeface="DengXian" charset="-122"/>
                          <a:cs typeface="Times New Roman" charset="0"/>
                        </a:rPr>
                        <a:t>G3</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1,843,464</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b="1">
                          <a:solidFill>
                            <a:srgbClr val="2F5496"/>
                          </a:solidFill>
                          <a:effectLst/>
                          <a:latin typeface="Times New Roman" charset="0"/>
                          <a:ea typeface="DengXian" charset="-122"/>
                          <a:cs typeface="Times New Roman" charset="0"/>
                        </a:rPr>
                        <a:t>981</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71 </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1840809 </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1840880 </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200" b="1">
                          <a:solidFill>
                            <a:srgbClr val="2F5496"/>
                          </a:solidFill>
                          <a:effectLst/>
                          <a:latin typeface="Times New Roman" charset="0"/>
                          <a:ea typeface="DengXian" charset="-122"/>
                          <a:cs typeface="Times New Roman" charset="0"/>
                        </a:rPr>
                        <a:t>99.86%</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b="1">
                          <a:solidFill>
                            <a:srgbClr val="2F5496"/>
                          </a:solidFill>
                          <a:effectLst/>
                          <a:latin typeface="Times New Roman" charset="0"/>
                          <a:ea typeface="DengXian" charset="-122"/>
                          <a:cs typeface="Times New Roman" charset="0"/>
                        </a:rPr>
                        <a:t>2584 </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481931">
                <a:tc>
                  <a:txBody>
                    <a:bodyPr/>
                    <a:lstStyle/>
                    <a:p>
                      <a:pPr marL="0" marR="0">
                        <a:spcBef>
                          <a:spcPts val="0"/>
                        </a:spcBef>
                        <a:spcAft>
                          <a:spcPts val="0"/>
                        </a:spcAft>
                      </a:pPr>
                      <a:r>
                        <a:rPr lang="en-US" sz="2200" b="1">
                          <a:solidFill>
                            <a:srgbClr val="2F5496"/>
                          </a:solidFill>
                          <a:effectLst/>
                          <a:latin typeface="Times New Roman" charset="0"/>
                          <a:ea typeface="DengXian" charset="-122"/>
                          <a:cs typeface="Times New Roman" charset="0"/>
                        </a:rPr>
                        <a:t>G4</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2,457,952</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200" b="1">
                          <a:solidFill>
                            <a:srgbClr val="2F5496"/>
                          </a:solidFill>
                          <a:effectLst/>
                          <a:latin typeface="Times New Roman" charset="0"/>
                          <a:ea typeface="DengXian" charset="-122"/>
                          <a:cs typeface="Times New Roman" charset="0"/>
                        </a:rPr>
                        <a:t>1342</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120</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2455106 </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2455226</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200" b="1">
                          <a:solidFill>
                            <a:srgbClr val="2F5496"/>
                          </a:solidFill>
                          <a:effectLst/>
                          <a:latin typeface="Times New Roman" charset="0"/>
                          <a:ea typeface="DengXian" charset="-122"/>
                          <a:cs typeface="Times New Roman" charset="0"/>
                        </a:rPr>
                        <a:t>99.89%</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is-IS" sz="2200" b="1">
                          <a:solidFill>
                            <a:srgbClr val="2F5496"/>
                          </a:solidFill>
                          <a:effectLst/>
                          <a:latin typeface="Times New Roman" charset="0"/>
                          <a:ea typeface="DengXian" charset="-122"/>
                          <a:cs typeface="Times New Roman" charset="0"/>
                        </a:rPr>
                        <a:t>2726</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r h="481931">
                <a:tc>
                  <a:txBody>
                    <a:bodyPr/>
                    <a:lstStyle/>
                    <a:p>
                      <a:pPr marL="0" marR="0">
                        <a:spcBef>
                          <a:spcPts val="0"/>
                        </a:spcBef>
                        <a:spcAft>
                          <a:spcPts val="0"/>
                        </a:spcAft>
                      </a:pPr>
                      <a:r>
                        <a:rPr lang="en-US" sz="2200" b="1">
                          <a:solidFill>
                            <a:srgbClr val="2F5496"/>
                          </a:solidFill>
                          <a:effectLst/>
                          <a:latin typeface="Times New Roman" charset="0"/>
                          <a:ea typeface="DengXian" charset="-122"/>
                          <a:cs typeface="Times New Roman" charset="0"/>
                        </a:rPr>
                        <a:t>G5</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3,072,441</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b="1">
                          <a:solidFill>
                            <a:srgbClr val="2F5496"/>
                          </a:solidFill>
                          <a:effectLst/>
                          <a:latin typeface="Times New Roman" charset="0"/>
                          <a:ea typeface="DengXian" charset="-122"/>
                          <a:cs typeface="Times New Roman" charset="0"/>
                        </a:rPr>
                        <a:t>1349</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161</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3069</a:t>
                      </a:r>
                      <a:r>
                        <a:rPr lang="en-US" sz="2200">
                          <a:solidFill>
                            <a:srgbClr val="2F5496"/>
                          </a:solidFill>
                          <a:effectLst/>
                          <a:latin typeface="Times New Roman" charset="0"/>
                          <a:ea typeface="DengXian" charset="-122"/>
                          <a:cs typeface="Times New Roman" charset="0"/>
                        </a:rPr>
                        <a:t>26</a:t>
                      </a:r>
                      <a:r>
                        <a:rPr lang="is-IS" sz="2200">
                          <a:solidFill>
                            <a:srgbClr val="2F5496"/>
                          </a:solidFill>
                          <a:effectLst/>
                          <a:latin typeface="Times New Roman" charset="0"/>
                          <a:ea typeface="DengXian" charset="-122"/>
                          <a:cs typeface="Times New Roman" charset="0"/>
                        </a:rPr>
                        <a:t>8</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is-IS" sz="2200">
                          <a:solidFill>
                            <a:srgbClr val="2F5496"/>
                          </a:solidFill>
                          <a:effectLst/>
                          <a:latin typeface="Times New Roman" charset="0"/>
                          <a:ea typeface="DengXian" charset="-122"/>
                          <a:cs typeface="Times New Roman" charset="0"/>
                        </a:rPr>
                        <a:t>30694</a:t>
                      </a:r>
                      <a:r>
                        <a:rPr lang="en-US" sz="2200">
                          <a:solidFill>
                            <a:srgbClr val="2F5496"/>
                          </a:solidFill>
                          <a:effectLst/>
                          <a:latin typeface="Times New Roman" charset="0"/>
                          <a:ea typeface="DengXian" charset="-122"/>
                          <a:cs typeface="Times New Roman" charset="0"/>
                        </a:rPr>
                        <a:t>2</a:t>
                      </a:r>
                      <a:r>
                        <a:rPr lang="is-IS" sz="2200">
                          <a:solidFill>
                            <a:srgbClr val="2F5496"/>
                          </a:solidFill>
                          <a:effectLst/>
                          <a:latin typeface="Times New Roman" charset="0"/>
                          <a:ea typeface="DengXian" charset="-122"/>
                          <a:cs typeface="Times New Roman" charset="0"/>
                        </a:rPr>
                        <a:t>9 </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200" b="1">
                          <a:solidFill>
                            <a:srgbClr val="2F5496"/>
                          </a:solidFill>
                          <a:effectLst/>
                          <a:latin typeface="Times New Roman" charset="0"/>
                          <a:ea typeface="DengXian" charset="-122"/>
                          <a:cs typeface="Times New Roman" charset="0"/>
                        </a:rPr>
                        <a:t>99.90%</a:t>
                      </a:r>
                      <a:endParaRPr lang="en-US" sz="22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200" b="1" dirty="0">
                          <a:solidFill>
                            <a:srgbClr val="2F5496"/>
                          </a:solidFill>
                          <a:effectLst/>
                          <a:latin typeface="Times New Roman" charset="0"/>
                          <a:ea typeface="DengXian" charset="-122"/>
                          <a:cs typeface="Times New Roman" charset="0"/>
                        </a:rPr>
                        <a:t>301</a:t>
                      </a:r>
                      <a:r>
                        <a:rPr lang="is-IS" sz="2200" b="1" dirty="0">
                          <a:solidFill>
                            <a:srgbClr val="2F5496"/>
                          </a:solidFill>
                          <a:effectLst/>
                          <a:latin typeface="Times New Roman" charset="0"/>
                          <a:ea typeface="DengXian" charset="-122"/>
                          <a:cs typeface="Times New Roman" charset="0"/>
                        </a:rPr>
                        <a:t>2 </a:t>
                      </a:r>
                      <a:endParaRPr lang="en-US" sz="22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bl>
          </a:graphicData>
        </a:graphic>
      </p:graphicFrame>
      <p:sp>
        <p:nvSpPr>
          <p:cNvPr id="9" name="Rectangle 8"/>
          <p:cNvSpPr/>
          <p:nvPr/>
        </p:nvSpPr>
        <p:spPr>
          <a:xfrm>
            <a:off x="4434676" y="5547608"/>
            <a:ext cx="3339376" cy="507831"/>
          </a:xfrm>
          <a:prstGeom prst="rect">
            <a:avLst/>
          </a:prstGeom>
        </p:spPr>
        <p:txBody>
          <a:bodyPr wrap="none">
            <a:spAutoFit/>
          </a:bodyPr>
          <a:lstStyle/>
          <a:p>
            <a:pPr>
              <a:lnSpc>
                <a:spcPct val="150000"/>
              </a:lnSpc>
            </a:pPr>
            <a:r>
              <a:rPr lang="en-US" dirty="0"/>
              <a:t>Table </a:t>
            </a:r>
            <a:r>
              <a:rPr lang="en-US" dirty="0" smtClean="0"/>
              <a:t>4.5</a:t>
            </a:r>
            <a:r>
              <a:rPr lang="en-US" dirty="0"/>
              <a:t>. Pruning Efficiency </a:t>
            </a:r>
          </a:p>
        </p:txBody>
      </p:sp>
    </p:spTree>
    <p:extLst>
      <p:ext uri="{BB962C8B-B14F-4D97-AF65-F5344CB8AC3E}">
        <p14:creationId xmlns:p14="http://schemas.microsoft.com/office/powerpoint/2010/main" val="1072387353"/>
      </p:ext>
    </p:extLst>
  </p:cSld>
  <p:clrMapOvr>
    <a:masterClrMapping/>
  </p:clrMapOvr>
  <mc:AlternateContent xmlns:mc="http://schemas.openxmlformats.org/markup-compatibility/2006" xmlns:p14="http://schemas.microsoft.com/office/powerpoint/2010/main">
    <mc:Choice Requires="p14">
      <p:transition spd="slow" p14:dur="2000" advTm="424"/>
    </mc:Choice>
    <mc:Fallback xmlns="">
      <p:transition spd="slow" advTm="424"/>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010" y="551101"/>
            <a:ext cx="11353801" cy="1325563"/>
          </a:xfrm>
        </p:spPr>
        <p:txBody>
          <a:bodyPr>
            <a:normAutofit/>
          </a:bodyPr>
          <a:lstStyle/>
          <a:p>
            <a:r>
              <a:rPr lang="en-US" dirty="0"/>
              <a:t>4</a:t>
            </a:r>
            <a:r>
              <a:rPr lang="en-US" dirty="0" smtClean="0"/>
              <a:t>.3.4 </a:t>
            </a:r>
            <a:r>
              <a:rPr lang="en-US" dirty="0"/>
              <a:t>Scalability </a:t>
            </a:r>
          </a:p>
        </p:txBody>
      </p:sp>
      <p:pic>
        <p:nvPicPr>
          <p:cNvPr id="5" name="Content Placeholder 5"/>
          <p:cNvPicPr/>
          <p:nvPr/>
        </p:nvPicPr>
        <p:blipFill>
          <a:blip r:embed="rId2">
            <a:extLst>
              <a:ext uri="{28A0092B-C50C-407E-A947-70E740481C1C}">
                <a14:useLocalDpi xmlns:a14="http://schemas.microsoft.com/office/drawing/2010/main" val="0"/>
              </a:ext>
            </a:extLst>
          </a:blip>
          <a:stretch>
            <a:fillRect/>
          </a:stretch>
        </p:blipFill>
        <p:spPr>
          <a:xfrm>
            <a:off x="2164128" y="1513490"/>
            <a:ext cx="8266231" cy="4530849"/>
          </a:xfrm>
          <a:prstGeom prst="rect">
            <a:avLst/>
          </a:prstGeom>
        </p:spPr>
      </p:pic>
      <p:sp>
        <p:nvSpPr>
          <p:cNvPr id="4" name="Rectangle 3"/>
          <p:cNvSpPr/>
          <p:nvPr/>
        </p:nvSpPr>
        <p:spPr>
          <a:xfrm>
            <a:off x="3621437" y="6211669"/>
            <a:ext cx="6096000" cy="646331"/>
          </a:xfrm>
          <a:prstGeom prst="rect">
            <a:avLst/>
          </a:prstGeom>
        </p:spPr>
        <p:txBody>
          <a:bodyPr>
            <a:spAutoFit/>
          </a:bodyPr>
          <a:lstStyle/>
          <a:p>
            <a:pPr>
              <a:spcAft>
                <a:spcPts val="1000"/>
              </a:spcAft>
            </a:pPr>
            <a:r>
              <a:rPr lang="en-US" i="1" dirty="0">
                <a:solidFill>
                  <a:srgbClr val="44546A"/>
                </a:solidFill>
                <a:latin typeface="Calibri" charset="0"/>
                <a:ea typeface="DengXian" charset="-122"/>
                <a:cs typeface="Times New Roman" charset="0"/>
              </a:rPr>
              <a:t>Figure </a:t>
            </a:r>
            <a:r>
              <a:rPr lang="en-US" i="1" dirty="0" smtClean="0">
                <a:solidFill>
                  <a:srgbClr val="44546A"/>
                </a:solidFill>
                <a:latin typeface="Calibri" charset="0"/>
                <a:ea typeface="DengXian" charset="-122"/>
                <a:cs typeface="Times New Roman" charset="0"/>
              </a:rPr>
              <a:t>4.1</a:t>
            </a:r>
            <a:r>
              <a:rPr lang="en-US" i="1" dirty="0">
                <a:solidFill>
                  <a:srgbClr val="44546A"/>
                </a:solidFill>
                <a:latin typeface="Calibri" charset="0"/>
                <a:ea typeface="DengXian" charset="-122"/>
                <a:cs typeface="Times New Roman" charset="0"/>
              </a:rPr>
              <a:t>. Time cost and solved sub-problems number when applying PS-MWC on graphs with different number of vertices.</a:t>
            </a:r>
            <a:endParaRPr lang="en-US" i="1" dirty="0">
              <a:solidFill>
                <a:srgbClr val="44546A"/>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1931476247"/>
      </p:ext>
    </p:extLst>
  </p:cSld>
  <p:clrMapOvr>
    <a:masterClrMapping/>
  </p:clrMapOvr>
  <mc:AlternateContent xmlns:mc="http://schemas.openxmlformats.org/markup-compatibility/2006" xmlns:p14="http://schemas.microsoft.com/office/powerpoint/2010/main">
    <mc:Choice Requires="p14">
      <p:transition spd="slow" p14:dur="2000" advTm="536"/>
    </mc:Choice>
    <mc:Fallback xmlns="">
      <p:transition spd="slow" advTm="536"/>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010" y="551101"/>
            <a:ext cx="11353801" cy="1325563"/>
          </a:xfrm>
        </p:spPr>
        <p:txBody>
          <a:bodyPr>
            <a:normAutofit/>
          </a:bodyPr>
          <a:lstStyle/>
          <a:p>
            <a:r>
              <a:rPr lang="en-US" dirty="0"/>
              <a:t>4</a:t>
            </a:r>
            <a:r>
              <a:rPr lang="en-US" dirty="0" smtClean="0"/>
              <a:t>.3.4 </a:t>
            </a:r>
            <a:r>
              <a:rPr lang="en-US" dirty="0"/>
              <a:t>Scalability </a:t>
            </a:r>
          </a:p>
        </p:txBody>
      </p:sp>
      <p:sp>
        <p:nvSpPr>
          <p:cNvPr id="9" name="Rectangle 8"/>
          <p:cNvSpPr/>
          <p:nvPr/>
        </p:nvSpPr>
        <p:spPr>
          <a:xfrm>
            <a:off x="2760859" y="5543408"/>
            <a:ext cx="8263801" cy="369332"/>
          </a:xfrm>
          <a:prstGeom prst="rect">
            <a:avLst/>
          </a:prstGeom>
        </p:spPr>
        <p:txBody>
          <a:bodyPr wrap="none">
            <a:spAutoFit/>
          </a:bodyPr>
          <a:lstStyle/>
          <a:p>
            <a:r>
              <a:rPr lang="en-US" dirty="0"/>
              <a:t>Table 5.6. Performance evaluation when increasing the number of cores</a:t>
            </a:r>
          </a:p>
        </p:txBody>
      </p:sp>
      <p:graphicFrame>
        <p:nvGraphicFramePr>
          <p:cNvPr id="4" name="Table 3"/>
          <p:cNvGraphicFramePr>
            <a:graphicFrameLocks noGrp="1"/>
          </p:cNvGraphicFramePr>
          <p:nvPr>
            <p:extLst>
              <p:ext uri="{D42A27DB-BD31-4B8C-83A1-F6EECF244321}">
                <p14:modId xmlns:p14="http://schemas.microsoft.com/office/powerpoint/2010/main" val="894235378"/>
              </p:ext>
            </p:extLst>
          </p:nvPr>
        </p:nvGraphicFramePr>
        <p:xfrm>
          <a:off x="1718008" y="2107770"/>
          <a:ext cx="9786605" cy="3204532"/>
        </p:xfrm>
        <a:graphic>
          <a:graphicData uri="http://schemas.openxmlformats.org/drawingml/2006/table">
            <a:tbl>
              <a:tblPr firstRow="1" firstCol="1" bandRow="1"/>
              <a:tblGrid>
                <a:gridCol w="1957321"/>
                <a:gridCol w="1957321"/>
                <a:gridCol w="1957321"/>
                <a:gridCol w="1957321"/>
                <a:gridCol w="1957321"/>
              </a:tblGrid>
              <a:tr h="610633">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Graph</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|V|</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|E|</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Number of cores</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Time Cost(s)</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9050" cap="flat" cmpd="sng" algn="ctr">
                      <a:solidFill>
                        <a:srgbClr val="8EAADB"/>
                      </a:solidFill>
                      <a:prstDash val="solid"/>
                      <a:round/>
                      <a:headEnd type="none" w="med" len="med"/>
                      <a:tailEnd type="none" w="med" len="med"/>
                    </a:lnB>
                    <a:solidFill>
                      <a:srgbClr val="FFFFFF"/>
                    </a:solidFill>
                  </a:tcPr>
                </a:tc>
              </a:tr>
              <a:tr h="610633">
                <a:tc rowSpan="2">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G4</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rowSpan="2">
                  <a:txBody>
                    <a:bodyPr/>
                    <a:lstStyle/>
                    <a:p>
                      <a:pPr marL="0" marR="0">
                        <a:spcBef>
                          <a:spcPts val="0"/>
                        </a:spcBef>
                        <a:spcAft>
                          <a:spcPts val="0"/>
                        </a:spcAft>
                      </a:pPr>
                      <a:r>
                        <a:rPr lang="is-IS" sz="2500">
                          <a:solidFill>
                            <a:srgbClr val="2F5496"/>
                          </a:solidFill>
                          <a:effectLst/>
                          <a:latin typeface="Times New Roman" charset="0"/>
                          <a:ea typeface="DengXian" charset="-122"/>
                          <a:cs typeface="Times New Roman" charset="0"/>
                        </a:rPr>
                        <a:t>2,457,952</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rowSpan="2">
                  <a:txBody>
                    <a:bodyPr/>
                    <a:lstStyle/>
                    <a:p>
                      <a:pPr marL="0" marR="0">
                        <a:spcBef>
                          <a:spcPts val="0"/>
                        </a:spcBef>
                        <a:spcAft>
                          <a:spcPts val="0"/>
                        </a:spcAft>
                      </a:pPr>
                      <a:r>
                        <a:rPr lang="is-IS" sz="2500">
                          <a:solidFill>
                            <a:srgbClr val="2F5496"/>
                          </a:solidFill>
                          <a:effectLst/>
                          <a:latin typeface="Times New Roman" charset="0"/>
                          <a:ea typeface="DengXian" charset="-122"/>
                          <a:cs typeface="Times New Roman" charset="0"/>
                        </a:rPr>
                        <a:t>96,137,820</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64</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1342</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905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61063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128</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539</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r h="610633">
                <a:tc rowSpan="2">
                  <a:txBody>
                    <a:bodyPr/>
                    <a:lstStyle/>
                    <a:p>
                      <a:pPr marL="0" marR="0">
                        <a:spcBef>
                          <a:spcPts val="0"/>
                        </a:spcBef>
                        <a:spcAft>
                          <a:spcPts val="0"/>
                        </a:spcAft>
                      </a:pPr>
                      <a:r>
                        <a:rPr lang="en-US" sz="2500" b="1">
                          <a:solidFill>
                            <a:srgbClr val="2F5496"/>
                          </a:solidFill>
                          <a:effectLst/>
                          <a:latin typeface="Times New Roman" charset="0"/>
                          <a:ea typeface="DengXian" charset="-122"/>
                          <a:cs typeface="Times New Roman" charset="0"/>
                        </a:rPr>
                        <a:t>G5</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rowSpan="2">
                  <a:txBody>
                    <a:bodyPr/>
                    <a:lstStyle/>
                    <a:p>
                      <a:pPr marL="0" marR="0">
                        <a:spcBef>
                          <a:spcPts val="0"/>
                        </a:spcBef>
                        <a:spcAft>
                          <a:spcPts val="0"/>
                        </a:spcAft>
                      </a:pPr>
                      <a:r>
                        <a:rPr lang="is-IS" sz="2500">
                          <a:solidFill>
                            <a:srgbClr val="2F5496"/>
                          </a:solidFill>
                          <a:effectLst/>
                          <a:latin typeface="Times New Roman" charset="0"/>
                          <a:ea typeface="DengXian" charset="-122"/>
                          <a:cs typeface="Times New Roman" charset="0"/>
                        </a:rPr>
                        <a:t>3,072,441</a:t>
                      </a:r>
                      <a:endParaRPr lang="en-US" sz="250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rowSpan="2">
                  <a:txBody>
                    <a:bodyPr/>
                    <a:lstStyle/>
                    <a:p>
                      <a:pPr marL="0" marR="0">
                        <a:spcBef>
                          <a:spcPts val="0"/>
                        </a:spcBef>
                        <a:spcAft>
                          <a:spcPts val="0"/>
                        </a:spcAft>
                      </a:pPr>
                      <a:r>
                        <a:rPr lang="is-IS" sz="2500" dirty="0">
                          <a:solidFill>
                            <a:srgbClr val="2F5496"/>
                          </a:solidFill>
                          <a:effectLst/>
                          <a:latin typeface="Times New Roman" charset="0"/>
                          <a:ea typeface="DengXian" charset="-122"/>
                          <a:cs typeface="Times New Roman" charset="0"/>
                        </a:rPr>
                        <a:t>117,185,083</a:t>
                      </a:r>
                      <a:endParaRPr lang="en-US" sz="2500" dirty="0">
                        <a:solidFill>
                          <a:srgbClr val="2F5496"/>
                        </a:solidFill>
                        <a:effectLst/>
                        <a:latin typeface="Times New Roman" charset="0"/>
                        <a:ea typeface="DengXian" charset="-122"/>
                        <a:cs typeface="Times New Roman"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64</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1349</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r>
              <a:tr h="61063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500">
                          <a:solidFill>
                            <a:srgbClr val="2F5496"/>
                          </a:solidFill>
                          <a:effectLst/>
                          <a:latin typeface="Times New Roman" charset="0"/>
                          <a:ea typeface="DengXian" charset="-122"/>
                          <a:cs typeface="Times New Roman" charset="0"/>
                        </a:rPr>
                        <a:t>128</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2500" dirty="0">
                          <a:solidFill>
                            <a:srgbClr val="2F5496"/>
                          </a:solidFill>
                          <a:effectLst/>
                          <a:latin typeface="Times New Roman" charset="0"/>
                          <a:ea typeface="DengXian" charset="-122"/>
                          <a:cs typeface="Times New Roman" charset="0"/>
                        </a:rPr>
                        <a:t>575</a:t>
                      </a: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831969054"/>
      </p:ext>
    </p:extLst>
  </p:cSld>
  <p:clrMapOvr>
    <a:masterClrMapping/>
  </p:clrMapOvr>
  <mc:AlternateContent xmlns:mc="http://schemas.openxmlformats.org/markup-compatibility/2006" xmlns:p14="http://schemas.microsoft.com/office/powerpoint/2010/main">
    <mc:Choice Requires="p14">
      <p:transition spd="slow" p14:dur="2000" advTm="249"/>
    </mc:Choice>
    <mc:Fallback xmlns="">
      <p:transition spd="slow" advTm="249"/>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Conclusion</a:t>
            </a:r>
            <a:endParaRPr lang="en-US" dirty="0"/>
          </a:p>
        </p:txBody>
      </p:sp>
      <p:sp>
        <p:nvSpPr>
          <p:cNvPr id="3" name="Content Placeholder 2"/>
          <p:cNvSpPr>
            <a:spLocks noGrp="1"/>
          </p:cNvSpPr>
          <p:nvPr>
            <p:ph idx="1"/>
          </p:nvPr>
        </p:nvSpPr>
        <p:spPr>
          <a:xfrm>
            <a:off x="2589212" y="2133600"/>
            <a:ext cx="8915400" cy="4344692"/>
          </a:xfrm>
        </p:spPr>
        <p:txBody>
          <a:bodyPr>
            <a:normAutofit fontScale="92500" lnSpcReduction="10000"/>
          </a:bodyPr>
          <a:lstStyle/>
          <a:p>
            <a:r>
              <a:rPr lang="en-US" sz="2400" dirty="0"/>
              <a:t>PS-MWC is efficient, distributed and </a:t>
            </a:r>
            <a:r>
              <a:rPr lang="en-US" sz="2400" dirty="0" smtClean="0"/>
              <a:t>scalable</a:t>
            </a:r>
          </a:p>
          <a:p>
            <a:r>
              <a:rPr lang="en-US" sz="2400" dirty="0" smtClean="0"/>
              <a:t>It </a:t>
            </a:r>
            <a:r>
              <a:rPr lang="en-US" sz="2400" dirty="0"/>
              <a:t>can solve MWCP on massive graphs which cannot be solved within reasonable time on a single </a:t>
            </a:r>
            <a:r>
              <a:rPr lang="en-US" sz="2400" dirty="0" smtClean="0"/>
              <a:t>processor</a:t>
            </a:r>
          </a:p>
          <a:p>
            <a:r>
              <a:rPr lang="en-US" sz="2400" dirty="0" smtClean="0"/>
              <a:t>In </a:t>
            </a:r>
            <a:r>
              <a:rPr lang="en-US" sz="2400" dirty="0"/>
              <a:t>order to process larger graphs, PS-MWC merely requires more memory and cores to efficiently solve the </a:t>
            </a:r>
            <a:r>
              <a:rPr lang="en-US" sz="2400" dirty="0" smtClean="0"/>
              <a:t>MWCP</a:t>
            </a:r>
          </a:p>
          <a:p>
            <a:r>
              <a:rPr lang="en-US" sz="2400" dirty="0" smtClean="0"/>
              <a:t>Limitation: not suitable for dense graphs</a:t>
            </a:r>
            <a:endParaRPr lang="en-US" sz="2400" dirty="0"/>
          </a:p>
          <a:p>
            <a:r>
              <a:rPr lang="en-US" sz="2400" dirty="0" smtClean="0"/>
              <a:t>Future work</a:t>
            </a:r>
          </a:p>
          <a:p>
            <a:pPr lvl="1"/>
            <a:r>
              <a:rPr lang="en-US" dirty="0" smtClean="0"/>
              <a:t>Run </a:t>
            </a:r>
            <a:r>
              <a:rPr lang="en-US" dirty="0" err="1"/>
              <a:t>ZooKeeper</a:t>
            </a:r>
            <a:r>
              <a:rPr lang="en-US" dirty="0"/>
              <a:t> in replicated </a:t>
            </a:r>
            <a:r>
              <a:rPr lang="en-US" dirty="0" smtClean="0"/>
              <a:t>mode </a:t>
            </a:r>
            <a:r>
              <a:rPr lang="en-US" dirty="0"/>
              <a:t>to avoid single point of </a:t>
            </a:r>
            <a:r>
              <a:rPr lang="en-US" dirty="0" smtClean="0"/>
              <a:t>failure;</a:t>
            </a:r>
          </a:p>
          <a:p>
            <a:pPr lvl="1"/>
            <a:r>
              <a:rPr lang="en-US" dirty="0"/>
              <a:t>U</a:t>
            </a:r>
            <a:r>
              <a:rPr lang="en-US" dirty="0" smtClean="0"/>
              <a:t>tilize </a:t>
            </a:r>
            <a:r>
              <a:rPr lang="en-US" dirty="0"/>
              <a:t>the </a:t>
            </a:r>
            <a:r>
              <a:rPr lang="en-US" dirty="0" err="1"/>
              <a:t>GraphFrame</a:t>
            </a:r>
            <a:r>
              <a:rPr lang="en-US" dirty="0"/>
              <a:t> library, which supports all the operators available in </a:t>
            </a:r>
            <a:r>
              <a:rPr lang="en-US" dirty="0" err="1"/>
              <a:t>GraphX</a:t>
            </a:r>
            <a:r>
              <a:rPr lang="en-US" dirty="0"/>
              <a:t>, to see if it can achieve better </a:t>
            </a:r>
            <a:r>
              <a:rPr lang="en-US" dirty="0" smtClean="0"/>
              <a:t>efficiency;</a:t>
            </a:r>
          </a:p>
          <a:p>
            <a:pPr lvl="1"/>
            <a:r>
              <a:rPr lang="en-US" dirty="0" smtClean="0"/>
              <a:t>Explore an </a:t>
            </a:r>
            <a:r>
              <a:rPr lang="en-US" dirty="0"/>
              <a:t>efficient alternative approach for getting a </a:t>
            </a:r>
            <a:r>
              <a:rPr lang="en-US" dirty="0" smtClean="0"/>
              <a:t>clique quickly;</a:t>
            </a:r>
          </a:p>
          <a:p>
            <a:pPr lvl="1"/>
            <a:r>
              <a:rPr lang="en-US" dirty="0"/>
              <a:t>I</a:t>
            </a:r>
            <a:r>
              <a:rPr lang="en-US" dirty="0" smtClean="0"/>
              <a:t>ntegrate </a:t>
            </a:r>
            <a:r>
              <a:rPr lang="en-US" dirty="0"/>
              <a:t>PS-MWC with a spatial hotspot discovery framework </a:t>
            </a:r>
            <a:r>
              <a:rPr lang="en-US" dirty="0" smtClean="0"/>
              <a:t>[7, 8]</a:t>
            </a:r>
          </a:p>
          <a:p>
            <a:pPr lvl="1"/>
            <a:endParaRPr lang="en-US" dirty="0"/>
          </a:p>
        </p:txBody>
      </p:sp>
    </p:spTree>
    <p:extLst>
      <p:ext uri="{BB962C8B-B14F-4D97-AF65-F5344CB8AC3E}">
        <p14:creationId xmlns:p14="http://schemas.microsoft.com/office/powerpoint/2010/main" val="1506434401"/>
      </p:ext>
    </p:extLst>
  </p:cSld>
  <p:clrMapOvr>
    <a:masterClrMapping/>
  </p:clrMapOvr>
  <mc:AlternateContent xmlns:mc="http://schemas.openxmlformats.org/markup-compatibility/2006" xmlns:p14="http://schemas.microsoft.com/office/powerpoint/2010/main">
    <mc:Choice Requires="p14">
      <p:transition spd="slow" p14:dur="2000" advTm="357"/>
    </mc:Choice>
    <mc:Fallback xmlns="">
      <p:transition spd="slow" advTm="357"/>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Footer Placeholder 3"/>
          <p:cNvSpPr>
            <a:spLocks noGrp="1"/>
          </p:cNvSpPr>
          <p:nvPr>
            <p:ph idx="1"/>
          </p:nvPr>
        </p:nvSpPr>
        <p:spPr>
          <a:xfrm>
            <a:off x="2195363" y="1782304"/>
            <a:ext cx="9706809" cy="4835471"/>
          </a:xfrm>
        </p:spPr>
        <p:txBody>
          <a:bodyPr>
            <a:normAutofit fontScale="85000" lnSpcReduction="20000"/>
          </a:bodyPr>
          <a:lstStyle/>
          <a:p>
            <a:pPr marL="0" indent="0" algn="l">
              <a:buNone/>
            </a:pPr>
            <a:r>
              <a:rPr lang="en-US" dirty="0" smtClean="0"/>
              <a:t>[1] S. </a:t>
            </a:r>
            <a:r>
              <a:rPr lang="en-US" dirty="0" err="1" smtClean="0"/>
              <a:t>Basagni</a:t>
            </a:r>
            <a:r>
              <a:rPr lang="en-US" dirty="0" smtClean="0"/>
              <a:t>. Finding a maximal weighted independent set in wireless networks. </a:t>
            </a:r>
            <a:r>
              <a:rPr lang="en-US" i="1" dirty="0" smtClean="0"/>
              <a:t>Telecommunication Systems</a:t>
            </a:r>
            <a:r>
              <a:rPr lang="en-US" dirty="0" smtClean="0"/>
              <a:t>, 18(1-3):155–168, 2001.</a:t>
            </a:r>
          </a:p>
          <a:p>
            <a:pPr marL="0" indent="0" algn="l">
              <a:buNone/>
            </a:pPr>
            <a:r>
              <a:rPr lang="en-US" dirty="0" smtClean="0"/>
              <a:t>[2] S. </a:t>
            </a:r>
            <a:r>
              <a:rPr lang="en-US" dirty="0" err="1" smtClean="0"/>
              <a:t>Sanghavi</a:t>
            </a:r>
            <a:r>
              <a:rPr lang="en-US" dirty="0" smtClean="0"/>
              <a:t> </a:t>
            </a:r>
            <a:r>
              <a:rPr lang="en-US" i="1" dirty="0" smtClean="0"/>
              <a:t>et al</a:t>
            </a:r>
            <a:r>
              <a:rPr lang="en-US" dirty="0" smtClean="0"/>
              <a:t>. Message-passing for maximum weight independent set. 2015</a:t>
            </a:r>
          </a:p>
          <a:p>
            <a:pPr marL="0" indent="0" algn="l">
              <a:buNone/>
            </a:pPr>
            <a:r>
              <a:rPr lang="en-US" dirty="0" smtClean="0"/>
              <a:t>[3] H. Flier </a:t>
            </a:r>
            <a:r>
              <a:rPr lang="en-US" i="1" dirty="0" smtClean="0"/>
              <a:t>et al</a:t>
            </a:r>
            <a:r>
              <a:rPr lang="en-US" dirty="0" smtClean="0"/>
              <a:t>. Vertex disjoint paths for dispatching in railways. In </a:t>
            </a:r>
            <a:r>
              <a:rPr lang="en-US" i="1" dirty="0" smtClean="0"/>
              <a:t>Proceedings of ATMOS</a:t>
            </a:r>
            <a:r>
              <a:rPr lang="en-US" dirty="0" smtClean="0"/>
              <a:t>, pages 61– 73, 2010.</a:t>
            </a:r>
          </a:p>
          <a:p>
            <a:pPr marL="0" indent="0">
              <a:buNone/>
            </a:pPr>
            <a:r>
              <a:rPr lang="en-US" dirty="0" smtClean="0"/>
              <a:t>[4] </a:t>
            </a:r>
            <a:r>
              <a:rPr lang="en-US" dirty="0" err="1" smtClean="0"/>
              <a:t>Kiziloz</a:t>
            </a:r>
            <a:r>
              <a:rPr lang="en-US" dirty="0"/>
              <a:t>, </a:t>
            </a:r>
            <a:r>
              <a:rPr lang="en-US" dirty="0" err="1"/>
              <a:t>Dokeroglu</a:t>
            </a:r>
            <a:r>
              <a:rPr lang="en-US" dirty="0"/>
              <a:t>, A robust and cooperative parallel </a:t>
            </a:r>
            <a:r>
              <a:rPr lang="en-US" dirty="0" err="1"/>
              <a:t>tabu</a:t>
            </a:r>
            <a:r>
              <a:rPr lang="en-US" dirty="0"/>
              <a:t> search algorithm for the maximum vertex weight clique problem. Computers &amp; Industrial Engineering. 118(2018), 54-66. </a:t>
            </a:r>
            <a:endParaRPr lang="en-US" dirty="0" smtClean="0"/>
          </a:p>
          <a:p>
            <a:pPr marL="0" indent="0">
              <a:buNone/>
            </a:pPr>
            <a:r>
              <a:rPr lang="en-US" dirty="0" smtClean="0"/>
              <a:t>[5] </a:t>
            </a:r>
            <a:r>
              <a:rPr lang="en-US" dirty="0" err="1"/>
              <a:t>Matei</a:t>
            </a:r>
            <a:r>
              <a:rPr lang="en-US" dirty="0"/>
              <a:t> </a:t>
            </a:r>
            <a:r>
              <a:rPr lang="en-US" dirty="0" err="1"/>
              <a:t>Zaharia</a:t>
            </a:r>
            <a:r>
              <a:rPr lang="en-US" dirty="0"/>
              <a:t>. An Architecture for Fast and General Data Processing on Large Clusters. p16. 2016. </a:t>
            </a:r>
            <a:endParaRPr lang="en-US" dirty="0" smtClean="0"/>
          </a:p>
          <a:p>
            <a:pPr marL="0" indent="0">
              <a:buNone/>
            </a:pPr>
            <a:r>
              <a:rPr lang="en-US" dirty="0" smtClean="0"/>
              <a:t>[6] </a:t>
            </a:r>
            <a:r>
              <a:rPr lang="en-US" dirty="0" err="1"/>
              <a:t>Cai</a:t>
            </a:r>
            <a:r>
              <a:rPr lang="en-US" dirty="0"/>
              <a:t>, S. W. et al. Fast solving maximum weight clique problem in massive graphs. In Proceedings of 25th International Joint Conference on Artificial Intelligence, IJCAI, 568–574, 2016. </a:t>
            </a:r>
          </a:p>
          <a:p>
            <a:pPr marL="0" indent="0">
              <a:buNone/>
            </a:pPr>
            <a:r>
              <a:rPr lang="en-US" dirty="0" smtClean="0"/>
              <a:t>[7] </a:t>
            </a:r>
            <a:r>
              <a:rPr lang="en-US" dirty="0" err="1" smtClean="0"/>
              <a:t>Akdag</a:t>
            </a:r>
            <a:r>
              <a:rPr lang="en-US" dirty="0" smtClean="0"/>
              <a:t> </a:t>
            </a:r>
            <a:r>
              <a:rPr lang="en-US" dirty="0"/>
              <a:t>F., </a:t>
            </a:r>
            <a:r>
              <a:rPr lang="en-US" dirty="0" err="1"/>
              <a:t>Eick</a:t>
            </a:r>
            <a:r>
              <a:rPr lang="en-US" dirty="0"/>
              <a:t> C.F. (2016) Interestingness Hotspot Discovery in Spatial Datasets Using a Graph-Based Approach. In: </a:t>
            </a:r>
            <a:r>
              <a:rPr lang="en-US" dirty="0" err="1"/>
              <a:t>Perner</a:t>
            </a:r>
            <a:r>
              <a:rPr lang="en-US" dirty="0"/>
              <a:t> P. (</a:t>
            </a:r>
            <a:r>
              <a:rPr lang="en-US" dirty="0" err="1"/>
              <a:t>eds</a:t>
            </a:r>
            <a:r>
              <a:rPr lang="en-US" dirty="0"/>
              <a:t>) </a:t>
            </a:r>
            <a:r>
              <a:rPr lang="en-US" i="1" dirty="0"/>
              <a:t>Machine Learning and Data Mining in Pattern Recognition</a:t>
            </a:r>
            <a:r>
              <a:rPr lang="en-US" dirty="0"/>
              <a:t>. MLDM 2016. Lecture Notes in Computer Science, </a:t>
            </a:r>
            <a:r>
              <a:rPr lang="en-US" dirty="0" err="1"/>
              <a:t>vol</a:t>
            </a:r>
            <a:r>
              <a:rPr lang="en-US" dirty="0"/>
              <a:t> 9729. Springer, </a:t>
            </a:r>
            <a:r>
              <a:rPr lang="en-US" dirty="0" smtClean="0"/>
              <a:t>Cham.</a:t>
            </a:r>
          </a:p>
          <a:p>
            <a:pPr marL="0" indent="0">
              <a:buNone/>
            </a:pPr>
            <a:r>
              <a:rPr lang="en-US" dirty="0" smtClean="0"/>
              <a:t>[8] </a:t>
            </a:r>
            <a:r>
              <a:rPr lang="en-US" dirty="0" err="1"/>
              <a:t>Akdag</a:t>
            </a:r>
            <a:r>
              <a:rPr lang="en-US" dirty="0"/>
              <a:t> F., </a:t>
            </a:r>
            <a:r>
              <a:rPr lang="en-US" dirty="0" err="1"/>
              <a:t>Eick</a:t>
            </a:r>
            <a:r>
              <a:rPr lang="en-US" dirty="0"/>
              <a:t> C.F. (</a:t>
            </a:r>
            <a:r>
              <a:rPr lang="en-US" dirty="0" smtClean="0"/>
              <a:t>2014). </a:t>
            </a:r>
            <a:r>
              <a:rPr lang="en-US" dirty="0"/>
              <a:t>A Computational Framework for Finding Interestingness Hotspots in Large </a:t>
            </a:r>
            <a:r>
              <a:rPr lang="en-US" dirty="0" err="1"/>
              <a:t>Spatio</a:t>
            </a:r>
            <a:r>
              <a:rPr lang="en-US" dirty="0"/>
              <a:t>-Temporal Grids. </a:t>
            </a:r>
            <a:r>
              <a:rPr lang="en-US" i="1" dirty="0"/>
              <a:t>In Proceedings of the 3rd ACM SIGSPATIAL International Workshop on Analytics for Big Geospatial Data (BigSpatial-2014)</a:t>
            </a:r>
            <a:r>
              <a:rPr lang="en-US" dirty="0"/>
              <a:t>. ACM, Dallas, TX, 21-29</a:t>
            </a:r>
            <a:r>
              <a:rPr lang="en-US" dirty="0" smtClean="0"/>
              <a:t>.</a:t>
            </a:r>
          </a:p>
          <a:p>
            <a:pPr marL="0" indent="0">
              <a:buNone/>
            </a:pPr>
            <a:r>
              <a:rPr lang="en-US" dirty="0"/>
              <a:t>[9] </a:t>
            </a:r>
            <a:r>
              <a:rPr lang="en-US" dirty="0">
                <a:hlinkClick r:id="rId3"/>
              </a:rPr>
              <a:t>https://spark.apache.org/graphx</a:t>
            </a:r>
            <a:r>
              <a:rPr lang="en-US" dirty="0" smtClean="0">
                <a:hlinkClick r:id="rId3"/>
              </a:rPr>
              <a:t>/</a:t>
            </a:r>
            <a:endParaRPr lang="en-US" dirty="0" smtClean="0"/>
          </a:p>
          <a:p>
            <a:pPr marL="0" indent="0">
              <a:buNone/>
            </a:pPr>
            <a:r>
              <a:rPr lang="en-US" dirty="0" smtClean="0"/>
              <a:t>[10]</a:t>
            </a:r>
            <a:r>
              <a:rPr lang="en-US" dirty="0"/>
              <a:t> Benchmarking Scala </a:t>
            </a:r>
            <a:r>
              <a:rPr lang="en-US" dirty="0" smtClean="0"/>
              <a:t>Collections </a:t>
            </a:r>
            <a:r>
              <a:rPr lang="en-US" dirty="0" smtClean="0">
                <a:hlinkClick r:id="rId4"/>
              </a:rPr>
              <a:t>http</a:t>
            </a:r>
            <a:r>
              <a:rPr lang="en-US" dirty="0">
                <a:hlinkClick r:id="rId4"/>
              </a:rPr>
              <a:t>://</a:t>
            </a:r>
            <a:r>
              <a:rPr lang="en-US" dirty="0" smtClean="0">
                <a:hlinkClick r:id="rId4"/>
              </a:rPr>
              <a:t>www.lihaoyi.com/post/BenchmarkingScalaCollections.html</a:t>
            </a:r>
            <a:endParaRPr lang="en-US" dirty="0" smtClean="0"/>
          </a:p>
          <a:p>
            <a:pPr marL="0" indent="0">
              <a:buNone/>
            </a:pPr>
            <a:endParaRPr lang="en-US" dirty="0"/>
          </a:p>
        </p:txBody>
      </p:sp>
    </p:spTree>
    <p:extLst>
      <p:ext uri="{BB962C8B-B14F-4D97-AF65-F5344CB8AC3E}">
        <p14:creationId xmlns:p14="http://schemas.microsoft.com/office/powerpoint/2010/main" val="774746573"/>
      </p:ext>
    </p:extLst>
  </p:cSld>
  <p:clrMapOvr>
    <a:masterClrMapping/>
  </p:clrMapOvr>
  <mc:AlternateContent xmlns:mc="http://schemas.openxmlformats.org/markup-compatibility/2006" xmlns:p14="http://schemas.microsoft.com/office/powerpoint/2010/main">
    <mc:Choice Requires="p14">
      <p:transition spd="slow" p14:dur="2000" advTm="299"/>
    </mc:Choice>
    <mc:Fallback xmlns="">
      <p:transition spd="slow" advTm="299"/>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9600" dirty="0" smtClean="0"/>
              <a:t>THANK YOU</a:t>
            </a:r>
            <a:endParaRPr lang="en-US" sz="9600" dirty="0"/>
          </a:p>
        </p:txBody>
      </p:sp>
    </p:spTree>
    <p:extLst>
      <p:ext uri="{BB962C8B-B14F-4D97-AF65-F5344CB8AC3E}">
        <p14:creationId xmlns:p14="http://schemas.microsoft.com/office/powerpoint/2010/main" val="173483814"/>
      </p:ext>
    </p:extLst>
  </p:cSld>
  <p:clrMapOvr>
    <a:masterClrMapping/>
  </p:clrMapOvr>
  <mc:AlternateContent xmlns:mc="http://schemas.openxmlformats.org/markup-compatibility/2006" xmlns:p14="http://schemas.microsoft.com/office/powerpoint/2010/main">
    <mc:Choice Requires="p14">
      <p:transition spd="slow" p14:dur="2000" advTm="3140"/>
    </mc:Choice>
    <mc:Fallback xmlns="">
      <p:transition spd="slow" advTm="314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1.</a:t>
            </a:r>
            <a:r>
              <a:rPr lang="zh-CN" altLang="en-US" dirty="0"/>
              <a:t> </a:t>
            </a:r>
            <a:r>
              <a:rPr lang="en-US" dirty="0"/>
              <a:t>Introduction</a:t>
            </a:r>
          </a:p>
        </p:txBody>
      </p:sp>
      <p:sp>
        <p:nvSpPr>
          <p:cNvPr id="6" name="Content Placeholder 2"/>
          <p:cNvSpPr>
            <a:spLocks noGrp="1"/>
          </p:cNvSpPr>
          <p:nvPr>
            <p:ph idx="1"/>
          </p:nvPr>
        </p:nvSpPr>
        <p:spPr>
          <a:xfrm>
            <a:off x="838199" y="1825625"/>
            <a:ext cx="10641227" cy="630704"/>
          </a:xfrm>
        </p:spPr>
        <p:txBody>
          <a:bodyPr>
            <a:noAutofit/>
          </a:bodyPr>
          <a:lstStyle/>
          <a:p>
            <a:r>
              <a:rPr lang="en-US" b="1" dirty="0" smtClean="0"/>
              <a:t>Maximum Weight Clique (MWC) </a:t>
            </a:r>
            <a:r>
              <a:rPr lang="en-US" dirty="0" smtClean="0"/>
              <a:t>is a clique </a:t>
            </a:r>
            <a:r>
              <a:rPr lang="en-US" dirty="0"/>
              <a:t>with maximum sum of vertices’ weights </a:t>
            </a:r>
            <a:r>
              <a:rPr lang="en-US" dirty="0" smtClean="0"/>
              <a:t>in the given graph</a:t>
            </a:r>
            <a:endParaRPr lang="en-US" dirty="0"/>
          </a:p>
        </p:txBody>
      </p:sp>
      <p:sp>
        <p:nvSpPr>
          <p:cNvPr id="7" name="TextBox 6"/>
          <p:cNvSpPr txBox="1"/>
          <p:nvPr/>
        </p:nvSpPr>
        <p:spPr>
          <a:xfrm>
            <a:off x="7685903" y="2591266"/>
            <a:ext cx="3793524" cy="3139321"/>
          </a:xfrm>
          <a:prstGeom prst="rect">
            <a:avLst/>
          </a:prstGeom>
          <a:noFill/>
        </p:spPr>
        <p:txBody>
          <a:bodyPr wrap="square" rtlCol="0">
            <a:spAutoFit/>
          </a:bodyPr>
          <a:lstStyle/>
          <a:p>
            <a:r>
              <a:rPr lang="en-US" dirty="0" smtClean="0"/>
              <a:t>e.g. </a:t>
            </a:r>
          </a:p>
          <a:p>
            <a:r>
              <a:rPr lang="en-US" dirty="0"/>
              <a:t>w</a:t>
            </a:r>
            <a:r>
              <a:rPr lang="en-US" dirty="0" smtClean="0"/>
              <a:t>eight{v10, v11} = 30 + 50 = 80</a:t>
            </a:r>
          </a:p>
          <a:p>
            <a:endParaRPr lang="en-US" dirty="0"/>
          </a:p>
          <a:p>
            <a:r>
              <a:rPr lang="en-US" dirty="0" smtClean="0"/>
              <a:t>weight{v1, v2, v3, v4, v5} = 11 + 30 + 16 + 9 + 13</a:t>
            </a:r>
            <a:r>
              <a:rPr lang="en-US" dirty="0"/>
              <a:t> </a:t>
            </a:r>
            <a:r>
              <a:rPr lang="en-US" dirty="0" smtClean="0"/>
              <a:t>= 79</a:t>
            </a:r>
          </a:p>
          <a:p>
            <a:endParaRPr lang="en-US" dirty="0"/>
          </a:p>
          <a:p>
            <a:r>
              <a:rPr lang="mr-IN" dirty="0" smtClean="0"/>
              <a:t>…</a:t>
            </a:r>
            <a:endParaRPr lang="en-US" dirty="0" smtClean="0"/>
          </a:p>
          <a:p>
            <a:endParaRPr lang="en-US" dirty="0"/>
          </a:p>
          <a:p>
            <a:r>
              <a:rPr lang="en-US" dirty="0" smtClean="0"/>
              <a:t>{v10, v11} is the Maximum Weight Clique of G</a:t>
            </a:r>
            <a:endParaRPr lang="en-US" dirty="0"/>
          </a:p>
          <a:p>
            <a:endParaRPr lang="en-US" dirty="0"/>
          </a:p>
        </p:txBody>
      </p:sp>
      <p:sp>
        <p:nvSpPr>
          <p:cNvPr id="8" name="TextBox 7"/>
          <p:cNvSpPr txBox="1"/>
          <p:nvPr/>
        </p:nvSpPr>
        <p:spPr>
          <a:xfrm>
            <a:off x="3847131" y="6183867"/>
            <a:ext cx="1173892" cy="369332"/>
          </a:xfrm>
          <a:prstGeom prst="rect">
            <a:avLst/>
          </a:prstGeom>
          <a:noFill/>
        </p:spPr>
        <p:txBody>
          <a:bodyPr wrap="square" rtlCol="0">
            <a:spAutoFit/>
          </a:bodyPr>
          <a:lstStyle/>
          <a:p>
            <a:r>
              <a:rPr lang="en-US" smtClean="0"/>
              <a:t>Graph G</a:t>
            </a:r>
            <a:endParaRPr lang="en-US"/>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bwMode="auto">
          <a:xfrm>
            <a:off x="2079059" y="2610167"/>
            <a:ext cx="5046761" cy="3943032"/>
          </a:xfrm>
          <a:prstGeom prst="rect">
            <a:avLst/>
          </a:prstGeom>
          <a:noFill/>
          <a:ln>
            <a:noFill/>
          </a:ln>
        </p:spPr>
      </p:pic>
    </p:spTree>
    <p:extLst>
      <p:ext uri="{BB962C8B-B14F-4D97-AF65-F5344CB8AC3E}">
        <p14:creationId xmlns:p14="http://schemas.microsoft.com/office/powerpoint/2010/main" val="1827131058"/>
      </p:ext>
    </p:extLst>
  </p:cSld>
  <p:clrMapOvr>
    <a:masterClrMapping/>
  </p:clrMapOvr>
  <mc:AlternateContent xmlns:mc="http://schemas.openxmlformats.org/markup-compatibility/2006" xmlns:p14="http://schemas.microsoft.com/office/powerpoint/2010/main">
    <mc:Choice Requires="p14">
      <p:transition spd="slow" p14:dur="2000" advTm="29233"/>
    </mc:Choice>
    <mc:Fallback xmlns="">
      <p:transition spd="slow" advTm="29233"/>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1.1 MWC Applications</a:t>
            </a:r>
            <a:endParaRPr lang="en-US" dirty="0"/>
          </a:p>
        </p:txBody>
      </p:sp>
      <p:sp>
        <p:nvSpPr>
          <p:cNvPr id="3" name="Content Placeholder 2"/>
          <p:cNvSpPr>
            <a:spLocks noGrp="1"/>
          </p:cNvSpPr>
          <p:nvPr>
            <p:ph idx="1"/>
          </p:nvPr>
        </p:nvSpPr>
        <p:spPr>
          <a:xfrm>
            <a:off x="1967948" y="1709530"/>
            <a:ext cx="9536664" cy="4870174"/>
          </a:xfrm>
        </p:spPr>
        <p:txBody>
          <a:bodyPr>
            <a:noAutofit/>
          </a:bodyPr>
          <a:lstStyle/>
          <a:p>
            <a:r>
              <a:rPr lang="en-US" sz="2200" dirty="0" smtClean="0"/>
              <a:t>User analysis in social networks</a:t>
            </a:r>
            <a:endParaRPr lang="en-US" sz="2200" dirty="0"/>
          </a:p>
          <a:p>
            <a:pPr marL="457200" lvl="1" indent="0">
              <a:buNone/>
            </a:pPr>
            <a:r>
              <a:rPr lang="en-US" sz="2000" dirty="0" smtClean="0"/>
              <a:t>By </a:t>
            </a:r>
            <a:r>
              <a:rPr lang="en-US" sz="2000" dirty="0"/>
              <a:t>finding </a:t>
            </a:r>
            <a:r>
              <a:rPr lang="en-US" sz="2000" dirty="0" smtClean="0"/>
              <a:t>a group of people who all know each other with the maximum sum of weights</a:t>
            </a:r>
          </a:p>
          <a:p>
            <a:r>
              <a:rPr lang="en-US" sz="2200" dirty="0" smtClean="0"/>
              <a:t>Node clustering in wireless networks [1]</a:t>
            </a:r>
          </a:p>
          <a:p>
            <a:pPr marL="457200" lvl="1" indent="0">
              <a:buNone/>
            </a:pPr>
            <a:r>
              <a:rPr lang="en-US" sz="2200" dirty="0" smtClean="0"/>
              <a:t>By finding an independent set of nodes which can act as cluster-heads, for minimizing the amount of data to be exchanged</a:t>
            </a:r>
            <a:endParaRPr lang="en-US" sz="2200" dirty="0"/>
          </a:p>
          <a:p>
            <a:r>
              <a:rPr lang="en-US" sz="2200" dirty="0" smtClean="0"/>
              <a:t>Scheduling in wireless networks [2]</a:t>
            </a:r>
          </a:p>
          <a:p>
            <a:pPr marL="457200" lvl="1" indent="0">
              <a:buNone/>
            </a:pPr>
            <a:r>
              <a:rPr lang="en-US" sz="2200" dirty="0" smtClean="0"/>
              <a:t>By finding an independent set of nodes which can transmit maximal amount of data with no interference between </a:t>
            </a:r>
            <a:r>
              <a:rPr lang="en-US" altLang="zh-CN" sz="2200" dirty="0" smtClean="0"/>
              <a:t>arbitrary pairs of nodes</a:t>
            </a:r>
            <a:endParaRPr lang="en-US" sz="2200" dirty="0" smtClean="0"/>
          </a:p>
          <a:p>
            <a:r>
              <a:rPr lang="en-US" sz="2200" dirty="0" smtClean="0"/>
              <a:t>Railroad dispatching [3]</a:t>
            </a:r>
          </a:p>
          <a:p>
            <a:pPr marL="457200" lvl="1" indent="0">
              <a:buNone/>
            </a:pPr>
            <a:r>
              <a:rPr lang="en-US" sz="2200" dirty="0" smtClean="0"/>
              <a:t>By finding a maximum set of non-conflicting train routes</a:t>
            </a:r>
            <a:endParaRPr lang="en-US" sz="2200" dirty="0"/>
          </a:p>
        </p:txBody>
      </p:sp>
    </p:spTree>
    <p:extLst>
      <p:ext uri="{BB962C8B-B14F-4D97-AF65-F5344CB8AC3E}">
        <p14:creationId xmlns:p14="http://schemas.microsoft.com/office/powerpoint/2010/main" val="1917188484"/>
      </p:ext>
    </p:extLst>
  </p:cSld>
  <p:clrMapOvr>
    <a:masterClrMapping/>
  </p:clrMapOvr>
  <mc:AlternateContent xmlns:mc="http://schemas.openxmlformats.org/markup-compatibility/2006" xmlns:p14="http://schemas.microsoft.com/office/powerpoint/2010/main">
    <mc:Choice Requires="p14">
      <p:transition spd="slow" p14:dur="2000" advTm="61491"/>
    </mc:Choice>
    <mc:Fallback xmlns="">
      <p:transition spd="slow" advTm="6149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83904" y="1905000"/>
            <a:ext cx="9438467" cy="4526797"/>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title"/>
          </p:nvPr>
        </p:nvSpPr>
        <p:spPr/>
        <p:txBody>
          <a:bodyPr>
            <a:normAutofit/>
          </a:bodyPr>
          <a:lstStyle/>
          <a:p>
            <a:r>
              <a:rPr lang="en-US" dirty="0" smtClean="0"/>
              <a:t>1.1 MWC Application in Hotspot Discovery Framework</a:t>
            </a:r>
            <a:endParaRPr lang="en-US" dirty="0"/>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9511" y="2537976"/>
            <a:ext cx="2503170" cy="1918970"/>
          </a:xfrm>
          <a:prstGeom prst="rect">
            <a:avLst/>
          </a:prstGeom>
          <a:noFill/>
          <a:ln>
            <a:noFill/>
          </a:ln>
        </p:spPr>
      </p:pic>
      <p:pic>
        <p:nvPicPr>
          <p:cNvPr id="5" name="Picture 4" descr="Screen%20Shot%202016-05-19%20at%20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3922" y="1905000"/>
            <a:ext cx="2173605" cy="2083435"/>
          </a:xfrm>
          <a:prstGeom prst="rect">
            <a:avLst/>
          </a:prstGeom>
          <a:noFill/>
          <a:ln>
            <a:noFill/>
          </a:ln>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8991050" y="2113269"/>
            <a:ext cx="2226310" cy="1971040"/>
          </a:xfrm>
          <a:prstGeom prst="rect">
            <a:avLst/>
          </a:prstGeom>
          <a:noFill/>
          <a:ln>
            <a:noFill/>
          </a:ln>
        </p:spPr>
      </p:pic>
      <p:sp>
        <p:nvSpPr>
          <p:cNvPr id="7" name="TextBox 6"/>
          <p:cNvSpPr txBox="1"/>
          <p:nvPr/>
        </p:nvSpPr>
        <p:spPr>
          <a:xfrm>
            <a:off x="2413096" y="4404770"/>
            <a:ext cx="2110749" cy="369332"/>
          </a:xfrm>
          <a:prstGeom prst="rect">
            <a:avLst/>
          </a:prstGeom>
          <a:noFill/>
        </p:spPr>
        <p:txBody>
          <a:bodyPr wrap="square" rtlCol="0">
            <a:spAutoFit/>
          </a:bodyPr>
          <a:lstStyle/>
          <a:p>
            <a:r>
              <a:rPr lang="en-US" dirty="0"/>
              <a:t> a</a:t>
            </a:r>
            <a:r>
              <a:rPr lang="en-US" dirty="0" smtClean="0"/>
              <a:t> set </a:t>
            </a:r>
            <a:r>
              <a:rPr lang="en-US" dirty="0"/>
              <a:t>of hotspots</a:t>
            </a:r>
          </a:p>
        </p:txBody>
      </p:sp>
      <p:sp>
        <p:nvSpPr>
          <p:cNvPr id="8" name="TextBox 7"/>
          <p:cNvSpPr txBox="1"/>
          <p:nvPr/>
        </p:nvSpPr>
        <p:spPr>
          <a:xfrm>
            <a:off x="5808697" y="3988435"/>
            <a:ext cx="2110749" cy="923330"/>
          </a:xfrm>
          <a:prstGeom prst="rect">
            <a:avLst/>
          </a:prstGeom>
          <a:noFill/>
        </p:spPr>
        <p:txBody>
          <a:bodyPr wrap="square" rtlCol="0">
            <a:spAutoFit/>
          </a:bodyPr>
          <a:lstStyle/>
          <a:p>
            <a:r>
              <a:rPr lang="en-US" dirty="0"/>
              <a:t>a weighted overlap graph of hotspots </a:t>
            </a:r>
          </a:p>
        </p:txBody>
      </p:sp>
      <p:sp>
        <p:nvSpPr>
          <p:cNvPr id="9" name="Rectangle 8"/>
          <p:cNvSpPr/>
          <p:nvPr/>
        </p:nvSpPr>
        <p:spPr>
          <a:xfrm>
            <a:off x="8359093" y="4220104"/>
            <a:ext cx="3158885" cy="369332"/>
          </a:xfrm>
          <a:prstGeom prst="rect">
            <a:avLst/>
          </a:prstGeom>
        </p:spPr>
        <p:txBody>
          <a:bodyPr wrap="square">
            <a:spAutoFit/>
          </a:bodyPr>
          <a:lstStyle/>
          <a:p>
            <a:r>
              <a:rPr lang="en-US" smtClean="0"/>
              <a:t>its complemental </a:t>
            </a:r>
            <a:r>
              <a:rPr lang="en-US" dirty="0" smtClean="0"/>
              <a:t>graph</a:t>
            </a:r>
            <a:endParaRPr lang="en-US" dirty="0"/>
          </a:p>
        </p:txBody>
      </p:sp>
      <p:sp>
        <p:nvSpPr>
          <p:cNvPr id="10" name="Right Arrow 9"/>
          <p:cNvSpPr/>
          <p:nvPr/>
        </p:nvSpPr>
        <p:spPr>
          <a:xfrm rot="20597299">
            <a:off x="4647775" y="2913022"/>
            <a:ext cx="1012679" cy="213792"/>
          </a:xfrm>
          <a:prstGeom prst="rightArrow">
            <a:avLst/>
          </a:prstGeom>
          <a:solidFill>
            <a:srgbClr val="438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273745">
            <a:off x="8017987" y="2630035"/>
            <a:ext cx="1012679" cy="213792"/>
          </a:xfrm>
          <a:prstGeom prst="rightArrow">
            <a:avLst/>
          </a:prstGeom>
          <a:solidFill>
            <a:srgbClr val="438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812062" y="5223995"/>
            <a:ext cx="8104018" cy="646331"/>
          </a:xfrm>
          <a:prstGeom prst="rect">
            <a:avLst/>
          </a:prstGeom>
        </p:spPr>
        <p:txBody>
          <a:bodyPr wrap="square">
            <a:spAutoFit/>
          </a:bodyPr>
          <a:lstStyle/>
          <a:p>
            <a:r>
              <a:rPr lang="en-US" altLang="zh-CN" dirty="0" smtClean="0"/>
              <a:t>By solving MWCP in this complemental graph , we can get </a:t>
            </a:r>
            <a:r>
              <a:rPr lang="en-US" dirty="0" smtClean="0"/>
              <a:t>a </a:t>
            </a:r>
            <a:r>
              <a:rPr lang="en-US" dirty="0"/>
              <a:t>set of high-quality hotspots with a low degree of overlaps</a:t>
            </a:r>
          </a:p>
        </p:txBody>
      </p:sp>
    </p:spTree>
    <p:extLst>
      <p:ext uri="{BB962C8B-B14F-4D97-AF65-F5344CB8AC3E}">
        <p14:creationId xmlns:p14="http://schemas.microsoft.com/office/powerpoint/2010/main" val="74365694"/>
      </p:ext>
    </p:extLst>
  </p:cSld>
  <p:clrMapOvr>
    <a:masterClrMapping/>
  </p:clrMapOvr>
  <mc:AlternateContent xmlns:mc="http://schemas.openxmlformats.org/markup-compatibility/2006" xmlns:p14="http://schemas.microsoft.com/office/powerpoint/2010/main">
    <mc:Choice Requires="p14">
      <p:transition spd="slow" p14:dur="2000" advTm="153481"/>
    </mc:Choice>
    <mc:Fallback xmlns="">
      <p:transition spd="slow" advTm="15348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Motivations</a:t>
            </a:r>
            <a:endParaRPr lang="en-US" dirty="0"/>
          </a:p>
        </p:txBody>
      </p:sp>
      <p:sp>
        <p:nvSpPr>
          <p:cNvPr id="3" name="Content Placeholder 2"/>
          <p:cNvSpPr>
            <a:spLocks noGrp="1"/>
          </p:cNvSpPr>
          <p:nvPr>
            <p:ph idx="1"/>
          </p:nvPr>
        </p:nvSpPr>
        <p:spPr>
          <a:xfrm>
            <a:off x="1828800" y="1825624"/>
            <a:ext cx="9753600" cy="4879976"/>
          </a:xfrm>
        </p:spPr>
        <p:txBody>
          <a:bodyPr>
            <a:normAutofit/>
          </a:bodyPr>
          <a:lstStyle/>
          <a:p>
            <a:pPr>
              <a:lnSpc>
                <a:spcPct val="120000"/>
              </a:lnSpc>
            </a:pPr>
            <a:r>
              <a:rPr lang="en-US" sz="2500" dirty="0"/>
              <a:t>MWC problem has many applications in wireless network telecommunications, railroad dispatching and social network analysis </a:t>
            </a:r>
          </a:p>
          <a:p>
            <a:pPr>
              <a:lnSpc>
                <a:spcPct val="120000"/>
              </a:lnSpc>
            </a:pPr>
            <a:r>
              <a:rPr lang="en-US" sz="2500" dirty="0"/>
              <a:t>MWC problem is NP-hard </a:t>
            </a:r>
            <a:r>
              <a:rPr lang="mr-IN" sz="2500" dirty="0"/>
              <a:t>–</a:t>
            </a:r>
            <a:r>
              <a:rPr lang="en-US" sz="2500" dirty="0"/>
              <a:t> No known polynomial-time </a:t>
            </a:r>
            <a:r>
              <a:rPr lang="en-US" sz="2500" dirty="0" smtClean="0"/>
              <a:t>solutions</a:t>
            </a:r>
          </a:p>
          <a:p>
            <a:pPr>
              <a:lnSpc>
                <a:spcPct val="120000"/>
              </a:lnSpc>
            </a:pPr>
            <a:r>
              <a:rPr lang="en-US" sz="2500" dirty="0"/>
              <a:t>T</a:t>
            </a:r>
            <a:r>
              <a:rPr lang="en-US" sz="2500" dirty="0" smtClean="0"/>
              <a:t>he </a:t>
            </a:r>
            <a:r>
              <a:rPr lang="en-US" sz="2500" dirty="0"/>
              <a:t>proliferation of massive data sets </a:t>
            </a:r>
            <a:r>
              <a:rPr lang="en-US" sz="2500" dirty="0" smtClean="0"/>
              <a:t>establishes </a:t>
            </a:r>
            <a:r>
              <a:rPr lang="en-US" sz="2500" dirty="0"/>
              <a:t>the need for scalable algorithms to solve MWCPs for massive graph </a:t>
            </a:r>
            <a:r>
              <a:rPr lang="en-US" sz="2500" dirty="0" smtClean="0"/>
              <a:t>data</a:t>
            </a:r>
            <a:endParaRPr lang="en-US" sz="2500" dirty="0"/>
          </a:p>
        </p:txBody>
      </p:sp>
    </p:spTree>
    <p:extLst>
      <p:ext uri="{BB962C8B-B14F-4D97-AF65-F5344CB8AC3E}">
        <p14:creationId xmlns:p14="http://schemas.microsoft.com/office/powerpoint/2010/main" val="1696104899"/>
      </p:ext>
    </p:extLst>
  </p:cSld>
  <p:clrMapOvr>
    <a:masterClrMapping/>
  </p:clrMapOvr>
  <mc:AlternateContent xmlns:mc="http://schemas.openxmlformats.org/markup-compatibility/2006" xmlns:p14="http://schemas.microsoft.com/office/powerpoint/2010/main">
    <mc:Choice Requires="p14">
      <p:transition spd="slow" p14:dur="2000" advTm="52893"/>
    </mc:Choice>
    <mc:Fallback xmlns="">
      <p:transition spd="slow" advTm="52893"/>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Motivations</a:t>
            </a:r>
            <a:endParaRPr lang="en-US" dirty="0"/>
          </a:p>
        </p:txBody>
      </p:sp>
      <p:sp>
        <p:nvSpPr>
          <p:cNvPr id="3" name="Content Placeholder 2"/>
          <p:cNvSpPr>
            <a:spLocks noGrp="1"/>
          </p:cNvSpPr>
          <p:nvPr>
            <p:ph idx="1"/>
          </p:nvPr>
        </p:nvSpPr>
        <p:spPr>
          <a:xfrm>
            <a:off x="1864658" y="1825624"/>
            <a:ext cx="9717741" cy="4879976"/>
          </a:xfrm>
        </p:spPr>
        <p:txBody>
          <a:bodyPr>
            <a:noAutofit/>
          </a:bodyPr>
          <a:lstStyle/>
          <a:p>
            <a:pPr>
              <a:lnSpc>
                <a:spcPct val="140000"/>
              </a:lnSpc>
            </a:pPr>
            <a:r>
              <a:rPr lang="en-US" sz="2000" dirty="0" smtClean="0"/>
              <a:t>Several </a:t>
            </a:r>
            <a:r>
              <a:rPr lang="en-US" sz="2000" dirty="0"/>
              <a:t>heuristic or exact algorithms have been proposed </a:t>
            </a:r>
            <a:r>
              <a:rPr lang="mr-IN" sz="2000" dirty="0"/>
              <a:t>–</a:t>
            </a:r>
            <a:r>
              <a:rPr lang="en-US" sz="2000" dirty="0"/>
              <a:t> But most of them are </a:t>
            </a:r>
            <a:r>
              <a:rPr lang="en-US" sz="2000" b="1" dirty="0"/>
              <a:t>sequential</a:t>
            </a:r>
            <a:r>
              <a:rPr lang="en-US" sz="2000" dirty="0"/>
              <a:t> </a:t>
            </a:r>
            <a:r>
              <a:rPr lang="en-US" sz="2000" dirty="0" smtClean="0"/>
              <a:t>algorithms, i.e</a:t>
            </a:r>
            <a:r>
              <a:rPr lang="en-US" sz="2000" dirty="0"/>
              <a:t>. they can only run on single machine</a:t>
            </a:r>
          </a:p>
          <a:p>
            <a:pPr>
              <a:lnSpc>
                <a:spcPct val="140000"/>
              </a:lnSpc>
            </a:pPr>
            <a:r>
              <a:rPr lang="en-US" sz="2000" dirty="0" smtClean="0"/>
              <a:t>A parallel </a:t>
            </a:r>
            <a:r>
              <a:rPr lang="en-US" sz="2000" dirty="0" err="1" smtClean="0"/>
              <a:t>tabu</a:t>
            </a:r>
            <a:r>
              <a:rPr lang="en-US" sz="2000" dirty="0" smtClean="0"/>
              <a:t> search algorithm for MWCP has been proposed in [4], which </a:t>
            </a:r>
            <a:r>
              <a:rPr lang="en-US" sz="2000" dirty="0"/>
              <a:t>doesn’t guarantee to find the best </a:t>
            </a:r>
            <a:r>
              <a:rPr lang="en-US" sz="2000" dirty="0" smtClean="0"/>
              <a:t>result, and </a:t>
            </a:r>
            <a:r>
              <a:rPr lang="en-US" sz="2000" dirty="0"/>
              <a:t>is more suitable for dense graphs with smaller search </a:t>
            </a:r>
            <a:r>
              <a:rPr lang="en-US" sz="2000" dirty="0" smtClean="0"/>
              <a:t>space</a:t>
            </a:r>
            <a:endParaRPr lang="en-US" sz="2000" dirty="0"/>
          </a:p>
          <a:p>
            <a:pPr>
              <a:lnSpc>
                <a:spcPct val="140000"/>
              </a:lnSpc>
            </a:pPr>
            <a:r>
              <a:rPr lang="en-US" sz="2000" dirty="0" smtClean="0"/>
              <a:t>This </a:t>
            </a:r>
            <a:r>
              <a:rPr lang="en-US" sz="2000" dirty="0"/>
              <a:t>thesis aims to implement a </a:t>
            </a:r>
            <a:r>
              <a:rPr lang="en-US" sz="2000" b="1" dirty="0"/>
              <a:t>distributed</a:t>
            </a:r>
            <a:r>
              <a:rPr lang="en-US" sz="2000" dirty="0"/>
              <a:t> and </a:t>
            </a:r>
            <a:r>
              <a:rPr lang="en-US" sz="2000" b="1" dirty="0"/>
              <a:t>scalable</a:t>
            </a:r>
            <a:r>
              <a:rPr lang="en-US" sz="2000" dirty="0"/>
              <a:t> Maximum Weight Clique Algorithm Using Apache Spark, so that massive graphs can be distributed to multiple computers and be calculated in </a:t>
            </a:r>
            <a:r>
              <a:rPr lang="en-US" sz="2000" dirty="0" smtClean="0"/>
              <a:t>parallel</a:t>
            </a:r>
          </a:p>
        </p:txBody>
      </p:sp>
    </p:spTree>
    <p:extLst>
      <p:ext uri="{BB962C8B-B14F-4D97-AF65-F5344CB8AC3E}">
        <p14:creationId xmlns:p14="http://schemas.microsoft.com/office/powerpoint/2010/main" val="1723023353"/>
      </p:ext>
    </p:extLst>
  </p:cSld>
  <p:clrMapOvr>
    <a:masterClrMapping/>
  </p:clrMapOvr>
  <mc:AlternateContent xmlns:mc="http://schemas.openxmlformats.org/markup-compatibility/2006" xmlns:p14="http://schemas.microsoft.com/office/powerpoint/2010/main">
    <mc:Choice Requires="p14">
      <p:transition spd="slow" p14:dur="2000" advTm="96513"/>
    </mc:Choice>
    <mc:Fallback xmlns="">
      <p:transition spd="slow" advTm="96513"/>
    </mc:Fallback>
  </mc:AlternateContent>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20277</TotalTime>
  <Words>4844</Words>
  <Application>Microsoft Macintosh PowerPoint</Application>
  <PresentationFormat>Widescreen</PresentationFormat>
  <Paragraphs>683</Paragraphs>
  <Slides>46</Slides>
  <Notes>26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9" baseType="lpstr">
      <vt:lpstr>Calibri</vt:lpstr>
      <vt:lpstr>Cambria Math</vt:lpstr>
      <vt:lpstr>Century Gothic</vt:lpstr>
      <vt:lpstr>Century Schoolbook</vt:lpstr>
      <vt:lpstr>DengXian</vt:lpstr>
      <vt:lpstr>Helvetica Neue</vt:lpstr>
      <vt:lpstr>Mangal</vt:lpstr>
      <vt:lpstr>Times New Roman</vt:lpstr>
      <vt:lpstr>Wingdings 3</vt:lpstr>
      <vt:lpstr>幼圆</vt:lpstr>
      <vt:lpstr>Arial</vt:lpstr>
      <vt:lpstr>Wisp</vt:lpstr>
      <vt:lpstr>Document</vt:lpstr>
      <vt:lpstr> PS-MWC: A scalable, distributed maximum weight clique algorithm using Apache Spark</vt:lpstr>
      <vt:lpstr>Contents</vt:lpstr>
      <vt:lpstr>1. Introduction</vt:lpstr>
      <vt:lpstr>1. Introduction</vt:lpstr>
      <vt:lpstr>1. Introduction</vt:lpstr>
      <vt:lpstr>1.1 MWC Applications</vt:lpstr>
      <vt:lpstr>1.1 MWC Application in Hotspot Discovery Framework</vt:lpstr>
      <vt:lpstr>1.2 Motivations</vt:lpstr>
      <vt:lpstr>1.2 Motivations</vt:lpstr>
      <vt:lpstr>1.3 Main Ideas</vt:lpstr>
      <vt:lpstr>2. Background</vt:lpstr>
      <vt:lpstr>2.1 Apache Spark</vt:lpstr>
      <vt:lpstr>2.1 Apache Spark</vt:lpstr>
      <vt:lpstr>2.2 GraphX</vt:lpstr>
      <vt:lpstr>2.2 GraphX</vt:lpstr>
      <vt:lpstr>2.3 Apache ZooKeeper</vt:lpstr>
      <vt:lpstr>3. Methodology and Implementation</vt:lpstr>
      <vt:lpstr>3.1 Main Module</vt:lpstr>
      <vt:lpstr>3.2 GetQuickMWCL Module</vt:lpstr>
      <vt:lpstr>3.2 GetQuickMWCL Module</vt:lpstr>
      <vt:lpstr>3.3 Partition Module</vt:lpstr>
      <vt:lpstr>3.3 Partition Module</vt:lpstr>
      <vt:lpstr>3.3 Partition Module</vt:lpstr>
      <vt:lpstr>3.3 Partition Module</vt:lpstr>
      <vt:lpstr>3.4 Solver Module </vt:lpstr>
      <vt:lpstr>3.5 ZKHelper Module</vt:lpstr>
      <vt:lpstr>3.6 A Small Example</vt:lpstr>
      <vt:lpstr>PowerPoint Presentation</vt:lpstr>
      <vt:lpstr>PowerPoint Presentation</vt:lpstr>
      <vt:lpstr>PowerPoint Presentation</vt:lpstr>
      <vt:lpstr>3.7 Improve Efficiency by Tuning</vt:lpstr>
      <vt:lpstr>3.7 Improve Efficiency by Tuning</vt:lpstr>
      <vt:lpstr>3.7 Improve Efficiency by Tuning</vt:lpstr>
      <vt:lpstr>4. Experimental Evaluation</vt:lpstr>
      <vt:lpstr>4.1 Datasets and Measures</vt:lpstr>
      <vt:lpstr>4.2 Platform</vt:lpstr>
      <vt:lpstr>4.3.1 Comparison of Solution Quality</vt:lpstr>
      <vt:lpstr>4.3.2 Runtime Comparison of Different Strategies</vt:lpstr>
      <vt:lpstr>4.3.3 Evaluation of Partitioning Properties</vt:lpstr>
      <vt:lpstr>4.3.4 Scalability </vt:lpstr>
      <vt:lpstr>4.3.4 Scalability </vt:lpstr>
      <vt:lpstr>4.3.4 Scalability </vt:lpstr>
      <vt:lpstr>4.3.4 Scalability </vt:lpstr>
      <vt:lpstr>5. Conclusion</vt:lpstr>
      <vt:lpstr>References</vt:lpstr>
      <vt:lpstr>THANK YOU</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Qiu, Qian</dc:creator>
  <cp:lastModifiedBy>Qiu, Qian</cp:lastModifiedBy>
  <cp:revision>233</cp:revision>
  <dcterms:created xsi:type="dcterms:W3CDTF">2018-05-22T13:35:15Z</dcterms:created>
  <dcterms:modified xsi:type="dcterms:W3CDTF">2018-07-02T12:50:25Z</dcterms:modified>
</cp:coreProperties>
</file>